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1" r:id="rId3"/>
    <p:sldId id="294" r:id="rId4"/>
    <p:sldId id="267" r:id="rId5"/>
    <p:sldId id="295" r:id="rId6"/>
    <p:sldId id="268" r:id="rId7"/>
    <p:sldId id="278" r:id="rId8"/>
    <p:sldId id="269" r:id="rId9"/>
    <p:sldId id="271" r:id="rId10"/>
    <p:sldId id="272" r:id="rId11"/>
    <p:sldId id="273" r:id="rId12"/>
    <p:sldId id="274" r:id="rId13"/>
    <p:sldId id="287" r:id="rId14"/>
    <p:sldId id="275" r:id="rId15"/>
    <p:sldId id="297" r:id="rId16"/>
    <p:sldId id="280" r:id="rId17"/>
    <p:sldId id="279" r:id="rId18"/>
    <p:sldId id="298" r:id="rId19"/>
    <p:sldId id="307" r:id="rId20"/>
    <p:sldId id="326" r:id="rId21"/>
    <p:sldId id="328" r:id="rId22"/>
    <p:sldId id="309" r:id="rId23"/>
    <p:sldId id="327" r:id="rId24"/>
    <p:sldId id="329" r:id="rId25"/>
    <p:sldId id="282" r:id="rId26"/>
    <p:sldId id="283" r:id="rId27"/>
    <p:sldId id="322" r:id="rId28"/>
    <p:sldId id="323" r:id="rId29"/>
    <p:sldId id="324" r:id="rId30"/>
    <p:sldId id="301" r:id="rId31"/>
    <p:sldId id="336" r:id="rId32"/>
    <p:sldId id="331" r:id="rId33"/>
    <p:sldId id="332" r:id="rId34"/>
    <p:sldId id="308" r:id="rId35"/>
    <p:sldId id="334" r:id="rId36"/>
    <p:sldId id="335" r:id="rId37"/>
    <p:sldId id="337" r:id="rId38"/>
    <p:sldId id="338" r:id="rId39"/>
    <p:sldId id="339" r:id="rId40"/>
    <p:sldId id="341" r:id="rId41"/>
    <p:sldId id="285" r:id="rId42"/>
    <p:sldId id="340" r:id="rId43"/>
    <p:sldId id="310" r:id="rId44"/>
    <p:sldId id="342" r:id="rId45"/>
    <p:sldId id="343" r:id="rId46"/>
    <p:sldId id="320" r:id="rId47"/>
    <p:sldId id="330" r:id="rId48"/>
    <p:sldId id="314" r:id="rId49"/>
    <p:sldId id="299" r:id="rId50"/>
    <p:sldId id="300" r:id="rId51"/>
    <p:sldId id="347" r:id="rId52"/>
    <p:sldId id="348" r:id="rId53"/>
    <p:sldId id="351" r:id="rId54"/>
    <p:sldId id="344" r:id="rId55"/>
    <p:sldId id="349" r:id="rId56"/>
    <p:sldId id="304" r:id="rId57"/>
    <p:sldId id="356" r:id="rId58"/>
    <p:sldId id="315" r:id="rId59"/>
    <p:sldId id="302" r:id="rId60"/>
    <p:sldId id="305" r:id="rId61"/>
    <p:sldId id="357" r:id="rId62"/>
    <p:sldId id="306" r:id="rId63"/>
    <p:sldId id="353" r:id="rId64"/>
    <p:sldId id="354" r:id="rId65"/>
    <p:sldId id="355" r:id="rId66"/>
    <p:sldId id="317" r:id="rId67"/>
    <p:sldId id="358" r:id="rId68"/>
    <p:sldId id="288" r:id="rId69"/>
    <p:sldId id="286" r:id="rId70"/>
    <p:sldId id="289" r:id="rId71"/>
    <p:sldId id="316" r:id="rId72"/>
    <p:sldId id="319" r:id="rId73"/>
    <p:sldId id="359" r:id="rId74"/>
    <p:sldId id="290" r:id="rId75"/>
    <p:sldId id="291" r:id="rId76"/>
    <p:sldId id="292" r:id="rId77"/>
    <p:sldId id="293" r:id="rId78"/>
    <p:sldId id="318" r:id="rId79"/>
    <p:sldId id="321" r:id="rId80"/>
    <p:sldId id="346" r:id="rId8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2030" autoAdjust="0"/>
  </p:normalViewPr>
  <p:slideViewPr>
    <p:cSldViewPr snapToGrid="0">
      <p:cViewPr varScale="1">
        <p:scale>
          <a:sx n="130" d="100"/>
          <a:sy n="130" d="100"/>
        </p:scale>
        <p:origin x="1428" y="13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F3737-FD25-4DA3-9DDE-A31E7FA8A5F0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48CA-3C1F-45E9-AF42-30C003A38B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74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192.168.0.0  &amp; 1.215</a:t>
            </a:r>
          </a:p>
          <a:p>
            <a:r>
              <a:rPr lang="fr-FR" dirty="0"/>
              <a:t>10.128.0.0 1.123.5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033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Longueur : nombre de mots (32 bits)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147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Requête ARP gratuite : Quand un équipement se connecte, il peut envoyer une requête avec sa propre adresse IP pour vérifier que personne n’est présent. De plus, ça met à jour le cache des autres</a:t>
            </a:r>
          </a:p>
          <a:p>
            <a:r>
              <a:rPr lang="fr-FR" dirty="0"/>
              <a:t>ARP </a:t>
            </a:r>
            <a:r>
              <a:rPr lang="fr-FR" dirty="0" err="1"/>
              <a:t>Poisonning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696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57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Requête ARP gratuite : Quand un équipement se connecte, il peu envoyer une requête avec sa propre adresse IP pour vérifier que personne n’est présent. De plus, ça met à jour le cache des autres</a:t>
            </a:r>
          </a:p>
          <a:p>
            <a:r>
              <a:rPr lang="fr-FR" dirty="0"/>
              <a:t>ARP </a:t>
            </a:r>
            <a:r>
              <a:rPr lang="fr-FR" dirty="0" err="1"/>
              <a:t>Poisonning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58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Arp –a</a:t>
            </a:r>
          </a:p>
          <a:p>
            <a:endParaRPr lang="fr-FR" dirty="0"/>
          </a:p>
          <a:p>
            <a:r>
              <a:rPr lang="fr-FR" dirty="0"/>
              <a:t>Linux :</a:t>
            </a:r>
          </a:p>
          <a:p>
            <a:r>
              <a:rPr lang="fr-FR" dirty="0"/>
              <a:t>Arp : </a:t>
            </a:r>
            <a:r>
              <a:rPr lang="fr-FR" dirty="0" err="1"/>
              <a:t>arp</a:t>
            </a:r>
            <a:r>
              <a:rPr lang="fr-FR" dirty="0"/>
              <a:t> -a</a:t>
            </a:r>
          </a:p>
          <a:p>
            <a:r>
              <a:rPr lang="fr-FR" dirty="0"/>
              <a:t>Ports : </a:t>
            </a:r>
            <a:r>
              <a:rPr lang="fr-FR" dirty="0" err="1"/>
              <a:t>netstat</a:t>
            </a:r>
            <a:r>
              <a:rPr lang="fr-FR" dirty="0"/>
              <a:t> -</a:t>
            </a:r>
            <a:r>
              <a:rPr lang="fr-FR" dirty="0" err="1"/>
              <a:t>lntu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252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Arp –a</a:t>
            </a:r>
          </a:p>
          <a:p>
            <a:endParaRPr lang="fr-FR" dirty="0"/>
          </a:p>
          <a:p>
            <a:r>
              <a:rPr lang="fr-FR" dirty="0"/>
              <a:t>Linux :</a:t>
            </a:r>
          </a:p>
          <a:p>
            <a:r>
              <a:rPr lang="fr-FR" dirty="0"/>
              <a:t>Arp : </a:t>
            </a:r>
            <a:r>
              <a:rPr lang="fr-FR" dirty="0" err="1"/>
              <a:t>arp</a:t>
            </a:r>
            <a:r>
              <a:rPr lang="fr-FR" dirty="0"/>
              <a:t> -a</a:t>
            </a:r>
          </a:p>
          <a:p>
            <a:r>
              <a:rPr lang="fr-FR" dirty="0"/>
              <a:t>Ports : </a:t>
            </a:r>
            <a:r>
              <a:rPr lang="fr-FR" dirty="0" err="1"/>
              <a:t>netstat</a:t>
            </a:r>
            <a:r>
              <a:rPr lang="fr-FR" dirty="0"/>
              <a:t> -</a:t>
            </a:r>
            <a:r>
              <a:rPr lang="fr-FR" dirty="0" err="1"/>
              <a:t>lntu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201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90% du </a:t>
            </a:r>
            <a:r>
              <a:rPr lang="fr-FR" dirty="0" err="1"/>
              <a:t>traffic</a:t>
            </a:r>
            <a:r>
              <a:rPr lang="fr-FR" dirty="0"/>
              <a:t> internet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334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90% du </a:t>
            </a:r>
            <a:r>
              <a:rPr lang="fr-FR" dirty="0" err="1"/>
              <a:t>traffic</a:t>
            </a:r>
            <a:r>
              <a:rPr lang="fr-FR" dirty="0"/>
              <a:t> internet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167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91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10.103.45.8/10 : 10. 0110 0111 : Réseau 10.64.0.0 Masque : 255.192.0.0 Adresse machine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79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2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Si la languette est cassé, on jette le </a:t>
            </a:r>
            <a:r>
              <a:rPr lang="fr-FR" dirty="0" err="1"/>
              <a:t>cable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Est-ce que ça vous aurait intéressé de sertir des câbles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090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Très utilisé ! Notamment pour relier des antennes 4G qui sont trop loin du réseau</a:t>
            </a:r>
            <a:r>
              <a:rPr lang="fr-FR" baseline="0" dirty="0"/>
              <a:t> fibre</a:t>
            </a:r>
          </a:p>
          <a:p>
            <a:r>
              <a:rPr lang="fr-FR" baseline="0" dirty="0"/>
              <a:t>EDF : Barrage relié en point à point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966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Format :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r>
              <a:rPr lang="fr-FR" dirty="0"/>
              <a:t> </a:t>
            </a:r>
            <a:r>
              <a:rPr lang="fr-FR" dirty="0" err="1"/>
              <a:t>HH</a:t>
            </a:r>
            <a:endParaRPr lang="fr-FR" dirty="0"/>
          </a:p>
          <a:p>
            <a:r>
              <a:rPr lang="fr-FR" dirty="0"/>
              <a:t>Spécificité : unicité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49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https://azurplus.fr/a-quoi-sert-exactement-une-adresse-mac/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081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Essayer l’analogie Postale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432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Essayer l’analogie Postale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66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21/12/2023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illaume.rico@alpesmesures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jpg"/><Relationship Id="rId7" Type="http://schemas.microsoft.com/office/2007/relationships/hdphoto" Target="../media/hdphoto2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>
                <a:solidFill>
                  <a:schemeClr val="tx2"/>
                </a:solidFill>
              </a:rPr>
              <a:t>Réseaux Informatiques</a:t>
            </a:r>
            <a:br>
              <a:rPr lang="fr-FR" sz="4000">
                <a:solidFill>
                  <a:schemeClr val="tx2"/>
                </a:solidFill>
              </a:rPr>
            </a:br>
            <a:r>
              <a:rPr lang="fr-FR" sz="4000">
                <a:solidFill>
                  <a:schemeClr val="tx2"/>
                </a:solidFill>
              </a:rPr>
              <a:t>CM2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3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Fibre optique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Distance : de l’ordre du km</a:t>
            </a:r>
          </a:p>
          <a:p>
            <a:r>
              <a:rPr lang="fr-FR" dirty="0"/>
              <a:t>Débit : 10 Gbits/s</a:t>
            </a:r>
          </a:p>
          <a:p>
            <a:r>
              <a:rPr lang="fr-FR" dirty="0"/>
              <a:t>Plusieurs Connecteurs :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86A91B-A69C-DFCD-E708-FAE14953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76" y="1565685"/>
            <a:ext cx="5702650" cy="35907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61441C-3BAC-2C0F-D5D7-87D86B5C7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75" y="3512282"/>
            <a:ext cx="4496091" cy="12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Radio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WiFi</a:t>
            </a:r>
            <a:endParaRPr lang="fr-FR" dirty="0"/>
          </a:p>
          <a:p>
            <a:r>
              <a:rPr lang="fr-FR" dirty="0"/>
              <a:t>LoRa / </a:t>
            </a:r>
            <a:r>
              <a:rPr lang="fr-FR" dirty="0" err="1"/>
              <a:t>SigFox</a:t>
            </a:r>
            <a:endParaRPr lang="fr-FR" dirty="0"/>
          </a:p>
          <a:p>
            <a:r>
              <a:rPr lang="fr-FR" dirty="0"/>
              <a:t>Point à point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00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Règles générales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Identification des éléments  :</a:t>
            </a:r>
          </a:p>
          <a:p>
            <a:pPr lvl="1"/>
            <a:r>
              <a:rPr lang="fr-FR" dirty="0"/>
              <a:t>Câble : </a:t>
            </a:r>
          </a:p>
          <a:p>
            <a:pPr lvl="2"/>
            <a:r>
              <a:rPr lang="fr-FR" dirty="0"/>
              <a:t>Couleur</a:t>
            </a:r>
          </a:p>
          <a:p>
            <a:pPr lvl="2"/>
            <a:r>
              <a:rPr lang="fr-FR" dirty="0"/>
              <a:t>Tenant et Aboutissant</a:t>
            </a:r>
          </a:p>
          <a:p>
            <a:pPr lvl="1"/>
            <a:r>
              <a:rPr lang="fr-FR" dirty="0"/>
              <a:t>Matériel : </a:t>
            </a:r>
          </a:p>
          <a:p>
            <a:pPr lvl="2"/>
            <a:r>
              <a:rPr lang="fr-FR" dirty="0"/>
              <a:t>Identification (étiquettes)</a:t>
            </a:r>
          </a:p>
          <a:p>
            <a:pPr lvl="2"/>
            <a:r>
              <a:rPr lang="fr-FR" dirty="0"/>
              <a:t>Registre du matériel / version de </a:t>
            </a:r>
            <a:r>
              <a:rPr lang="fr-FR" dirty="0" err="1"/>
              <a:t>firmware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Équipement 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Répéteur</a:t>
            </a:r>
          </a:p>
          <a:p>
            <a:r>
              <a:rPr lang="fr-FR" dirty="0"/>
              <a:t>Hub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9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4479699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71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Format adresse MAC ?</a:t>
            </a:r>
          </a:p>
          <a:p>
            <a:r>
              <a:rPr lang="fr-FR" dirty="0"/>
              <a:t>Spécificité adresse MAC ?</a:t>
            </a:r>
          </a:p>
          <a:p>
            <a:r>
              <a:rPr lang="fr-FR" dirty="0"/>
              <a:t>Combien d’adresse MAC par équipement ?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2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occupent 48 bits (6 octets)</a:t>
            </a:r>
          </a:p>
          <a:p>
            <a:r>
              <a:rPr lang="fr-FR" dirty="0"/>
              <a:t>se représentent sous forme hexa, comme 00:21:9b:da:bc:91</a:t>
            </a:r>
          </a:p>
          <a:p>
            <a:r>
              <a:rPr lang="fr-FR" dirty="0"/>
              <a:t>les adresses MAC sont uniques car composées d'un identifiant de fabricant (OUI) et d'un identifiant de carte du fabricant (NIC) :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9EACC7B-505E-AAF2-C47C-7C9A3D49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30" y="3680135"/>
            <a:ext cx="71628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4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Identifiant UNIQUE de chaque appareil (Une adresse par réseau physique)</a:t>
            </a:r>
          </a:p>
          <a:p>
            <a:r>
              <a:rPr lang="fr-FR" dirty="0"/>
              <a:t>Fixé en usine (les fabricants achètent des plages d’adresses)</a:t>
            </a:r>
          </a:p>
          <a:p>
            <a:r>
              <a:rPr lang="fr-FR" dirty="0"/>
              <a:t>Je change de réseau,</a:t>
            </a:r>
          </a:p>
          <a:p>
            <a:pPr marL="0" indent="0">
              <a:buNone/>
            </a:pPr>
            <a:r>
              <a:rPr lang="fr-FR" dirty="0"/>
              <a:t>l’adresse MAC reste la </a:t>
            </a:r>
          </a:p>
          <a:p>
            <a:pPr marL="0" indent="0">
              <a:buNone/>
            </a:pPr>
            <a:r>
              <a:rPr lang="fr-FR" dirty="0"/>
              <a:t>même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DD9E7E7-E01E-E23E-AED0-5577AE42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36" y="3208848"/>
            <a:ext cx="7011578" cy="28857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C75ADE-6D93-E3E8-F00E-24E5ECF07CF2}"/>
              </a:ext>
            </a:extLst>
          </p:cNvPr>
          <p:cNvSpPr/>
          <p:nvPr/>
        </p:nvSpPr>
        <p:spPr>
          <a:xfrm>
            <a:off x="4939645" y="4293487"/>
            <a:ext cx="3657600" cy="18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D631E-F80B-08E7-2A40-05DE03C4429B}"/>
              </a:ext>
            </a:extLst>
          </p:cNvPr>
          <p:cNvSpPr/>
          <p:nvPr/>
        </p:nvSpPr>
        <p:spPr>
          <a:xfrm>
            <a:off x="4939645" y="5323136"/>
            <a:ext cx="3657600" cy="18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E26703-20E9-EBBE-9F58-E91E45E57301}"/>
              </a:ext>
            </a:extLst>
          </p:cNvPr>
          <p:cNvSpPr/>
          <p:nvPr/>
        </p:nvSpPr>
        <p:spPr>
          <a:xfrm>
            <a:off x="4939645" y="5903769"/>
            <a:ext cx="3657600" cy="184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120DF4-8E8F-8140-D13A-43BEFAC2DEF5}"/>
              </a:ext>
            </a:extLst>
          </p:cNvPr>
          <p:cNvSpPr txBox="1"/>
          <p:nvPr/>
        </p:nvSpPr>
        <p:spPr>
          <a:xfrm rot="2351215">
            <a:off x="10252364" y="868218"/>
            <a:ext cx="15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Rappel !</a:t>
            </a:r>
          </a:p>
        </p:txBody>
      </p:sp>
    </p:spTree>
    <p:extLst>
      <p:ext uri="{BB962C8B-B14F-4D97-AF65-F5344CB8AC3E}">
        <p14:creationId xmlns:p14="http://schemas.microsoft.com/office/powerpoint/2010/main" val="154890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 – Adresse 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quoi ça sert ?</a:t>
            </a:r>
          </a:p>
          <a:p>
            <a:r>
              <a:rPr lang="fr-FR" dirty="0"/>
              <a:t>Ethernet : Envoyer une trame d’une adresse MAC à une autre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64E149-BBFC-2CEB-E466-E8455644D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28"/>
          <a:stretch/>
        </p:blipFill>
        <p:spPr>
          <a:xfrm>
            <a:off x="1421045" y="2864490"/>
            <a:ext cx="9349909" cy="2481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49FF2AE-AB14-E893-071A-0D4FC517AA59}"/>
              </a:ext>
            </a:extLst>
          </p:cNvPr>
          <p:cNvSpPr txBox="1"/>
          <p:nvPr/>
        </p:nvSpPr>
        <p:spPr>
          <a:xfrm>
            <a:off x="2193538" y="4717495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AA:AA:AA</a:t>
            </a:r>
            <a:endParaRPr lang="fr-FR" sz="1600" dirty="0"/>
          </a:p>
          <a:p>
            <a:r>
              <a:rPr lang="fr-FR" sz="1600" dirty="0" err="1"/>
              <a:t>AA:AA:AA</a:t>
            </a:r>
            <a:r>
              <a:rPr lang="fr-FR" sz="1600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24DA0F-F94F-5375-0643-EF94536E2A77}"/>
              </a:ext>
            </a:extLst>
          </p:cNvPr>
          <p:cNvSpPr txBox="1"/>
          <p:nvPr/>
        </p:nvSpPr>
        <p:spPr>
          <a:xfrm>
            <a:off x="3409074" y="4823140"/>
            <a:ext cx="542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AB</a:t>
            </a:r>
          </a:p>
        </p:txBody>
      </p:sp>
    </p:spTree>
    <p:extLst>
      <p:ext uri="{BB962C8B-B14F-4D97-AF65-F5344CB8AC3E}">
        <p14:creationId xmlns:p14="http://schemas.microsoft.com/office/powerpoint/2010/main" val="8873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Charge utile : 25°C : 0x19 - MAC Source : </a:t>
            </a:r>
            <a:r>
              <a:rPr lang="fr-FR" dirty="0" err="1"/>
              <a:t>BB:BB:BB:BB:BB:BB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MAC </a:t>
            </a:r>
            <a:r>
              <a:rPr lang="fr-FR" dirty="0" err="1"/>
              <a:t>Destinataion</a:t>
            </a:r>
            <a:r>
              <a:rPr lang="fr-FR" dirty="0"/>
              <a:t>  : </a:t>
            </a:r>
            <a:r>
              <a:rPr lang="fr-FR" dirty="0" err="1"/>
              <a:t>DD:DD:DD:DD:DD:DD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CA2845-C348-47C1-630B-3F94B5527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838200" y="2967728"/>
            <a:ext cx="9349909" cy="2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2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DA6D60D-7AB3-3A96-C7E0-733612E853C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Charge utile : 25°C : 0x19 - MAC Source : </a:t>
            </a:r>
            <a:r>
              <a:rPr lang="fr-FR" dirty="0" err="1"/>
              <a:t>BB:BB:BB:BB:BB:BB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MAC </a:t>
            </a:r>
            <a:r>
              <a:rPr lang="fr-FR" dirty="0" err="1"/>
              <a:t>Destinataion</a:t>
            </a:r>
            <a:r>
              <a:rPr lang="fr-FR" dirty="0"/>
              <a:t>  : </a:t>
            </a:r>
            <a:r>
              <a:rPr lang="fr-FR" dirty="0" err="1"/>
              <a:t>DD:DD:DD:DD:DD:DD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CA2845-C348-47C1-630B-3F94B5527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838200" y="2967728"/>
            <a:ext cx="9349909" cy="2481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EC4994D-8DBE-1A88-4288-43BFEC9662BF}"/>
              </a:ext>
            </a:extLst>
          </p:cNvPr>
          <p:cNvSpPr txBox="1"/>
          <p:nvPr/>
        </p:nvSpPr>
        <p:spPr>
          <a:xfrm>
            <a:off x="4303171" y="4807352"/>
            <a:ext cx="1215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DD:DD:DD</a:t>
            </a:r>
            <a:endParaRPr lang="fr-FR" sz="1600" dirty="0"/>
          </a:p>
          <a:p>
            <a:r>
              <a:rPr lang="fr-FR" sz="1600" dirty="0" err="1"/>
              <a:t>DD:DD:DD</a:t>
            </a:r>
            <a:endParaRPr lang="fr-FR" sz="1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6DC6885-BF12-F772-7093-FC0FE6B95768}"/>
              </a:ext>
            </a:extLst>
          </p:cNvPr>
          <p:cNvSpPr txBox="1"/>
          <p:nvPr/>
        </p:nvSpPr>
        <p:spPr>
          <a:xfrm>
            <a:off x="3389409" y="4807352"/>
            <a:ext cx="1134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BB:BB:BB</a:t>
            </a:r>
            <a:endParaRPr lang="fr-FR" sz="1600" dirty="0"/>
          </a:p>
          <a:p>
            <a:r>
              <a:rPr lang="fr-FR" sz="1600" dirty="0" err="1"/>
              <a:t>BB:BB:BB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6AC737-FE8E-372D-8379-95A1ABB648C5}"/>
              </a:ext>
            </a:extLst>
          </p:cNvPr>
          <p:cNvSpPr txBox="1"/>
          <p:nvPr/>
        </p:nvSpPr>
        <p:spPr>
          <a:xfrm>
            <a:off x="7245640" y="493077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A51201-FD88-1CAC-5CEC-B86A255B0B71}"/>
              </a:ext>
            </a:extLst>
          </p:cNvPr>
          <p:cNvSpPr txBox="1"/>
          <p:nvPr/>
        </p:nvSpPr>
        <p:spPr>
          <a:xfrm>
            <a:off x="1581480" y="4807352"/>
            <a:ext cx="1073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AA:AA:AA</a:t>
            </a:r>
            <a:endParaRPr lang="fr-FR" sz="1600" dirty="0"/>
          </a:p>
          <a:p>
            <a:r>
              <a:rPr lang="fr-FR" sz="1600" dirty="0" err="1"/>
              <a:t>AA:AA:AA</a:t>
            </a:r>
            <a:r>
              <a:rPr lang="fr-FR" sz="16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40C567-BCA4-60FF-28FB-26FDF2F5AF02}"/>
              </a:ext>
            </a:extLst>
          </p:cNvPr>
          <p:cNvSpPr txBox="1"/>
          <p:nvPr/>
        </p:nvSpPr>
        <p:spPr>
          <a:xfrm>
            <a:off x="2797016" y="4912997"/>
            <a:ext cx="542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8410CB-210C-DD87-58C5-08EE75F38C29}"/>
              </a:ext>
            </a:extLst>
          </p:cNvPr>
          <p:cNvSpPr txBox="1"/>
          <p:nvPr/>
        </p:nvSpPr>
        <p:spPr>
          <a:xfrm>
            <a:off x="8310289" y="491299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0xABCD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899C74-6BF7-F544-AD3F-2EFD2CF28672}"/>
              </a:ext>
            </a:extLst>
          </p:cNvPr>
          <p:cNvSpPr txBox="1"/>
          <p:nvPr/>
        </p:nvSpPr>
        <p:spPr>
          <a:xfrm>
            <a:off x="667718" y="5727125"/>
            <a:ext cx="10515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Trame -&gt; AA:AA:AA:AA:AA:AA:AB:BB:BB:BB:BB:BB:BB:DD:DD:DD:DD:DD:DD:19:ABCD</a:t>
            </a:r>
          </a:p>
        </p:txBody>
      </p:sp>
    </p:spTree>
    <p:extLst>
      <p:ext uri="{BB962C8B-B14F-4D97-AF65-F5344CB8AC3E}">
        <p14:creationId xmlns:p14="http://schemas.microsoft.com/office/powerpoint/2010/main" val="3055471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Analogie (utile pour la suite) : On envoie des informations en courrier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ectangle, capture d’écran, texte, enveloppe&#10;&#10;Description générée automatiquement">
            <a:extLst>
              <a:ext uri="{FF2B5EF4-FFF2-40B4-BE49-F238E27FC236}">
                <a16:creationId xmlns:a16="http://schemas.microsoft.com/office/drawing/2014/main" id="{1744CF0B-2C79-0AE0-4B31-CCFAB0527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30000" r="15771" b="21399"/>
          <a:stretch/>
        </p:blipFill>
        <p:spPr>
          <a:xfrm>
            <a:off x="4770156" y="2986548"/>
            <a:ext cx="4116696" cy="2934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2D7627-9FC1-0D65-4CF8-F6EDCA780BFC}"/>
              </a:ext>
            </a:extLst>
          </p:cNvPr>
          <p:cNvSpPr txBox="1"/>
          <p:nvPr/>
        </p:nvSpPr>
        <p:spPr>
          <a:xfrm>
            <a:off x="6757554" y="422799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Destination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71CB3B-CF76-ACC5-3893-EFE7DFE56C78}"/>
              </a:ext>
            </a:extLst>
          </p:cNvPr>
          <p:cNvSpPr txBox="1"/>
          <p:nvPr/>
        </p:nvSpPr>
        <p:spPr>
          <a:xfrm>
            <a:off x="4889425" y="311093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Source</a:t>
            </a:r>
          </a:p>
        </p:txBody>
      </p:sp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A0B1384-58EB-2A57-195C-9AD21190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9" y="2516904"/>
            <a:ext cx="18764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B9E9AE-FFB9-E46D-B65B-953FF3152086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501974" y="3731342"/>
            <a:ext cx="1268182" cy="722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A19F0-DE76-1DB6-7D24-445AD09BCD8F}"/>
              </a:ext>
            </a:extLst>
          </p:cNvPr>
          <p:cNvSpPr txBox="1"/>
          <p:nvPr/>
        </p:nvSpPr>
        <p:spPr>
          <a:xfrm>
            <a:off x="1833717" y="502773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Charge Utile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90890C-EAD0-44A9-356A-B35B625D3C6B}"/>
              </a:ext>
            </a:extLst>
          </p:cNvPr>
          <p:cNvSpPr txBox="1"/>
          <p:nvPr/>
        </p:nvSpPr>
        <p:spPr>
          <a:xfrm>
            <a:off x="8437153" y="422799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Nom du destinataire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95529-9B4D-ED93-E5C3-7EC830016213}"/>
              </a:ext>
            </a:extLst>
          </p:cNvPr>
          <p:cNvSpPr txBox="1"/>
          <p:nvPr/>
        </p:nvSpPr>
        <p:spPr>
          <a:xfrm>
            <a:off x="6087424" y="311093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Nom de l’expéditeur</a:t>
            </a:r>
          </a:p>
        </p:txBody>
      </p:sp>
    </p:spTree>
    <p:extLst>
      <p:ext uri="{BB962C8B-B14F-4D97-AF65-F5344CB8AC3E}">
        <p14:creationId xmlns:p14="http://schemas.microsoft.com/office/powerpoint/2010/main" val="44317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Quand j’envoie mon courrier, je dois connaitre le Nom (MAC) du destinataire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579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17348345-B039-0FD8-1F23-BD3433E4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55" y="3959027"/>
            <a:ext cx="1865376" cy="151485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E899AA60-861B-E63B-2176-70AA3CA6D3B9}"/>
              </a:ext>
            </a:extLst>
          </p:cNvPr>
          <p:cNvSpPr/>
          <p:nvPr/>
        </p:nvSpPr>
        <p:spPr>
          <a:xfrm>
            <a:off x="2692957" y="4033596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C5BCA61-EADC-EBAC-E338-B4F6C1FA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554" y="3384271"/>
            <a:ext cx="1121977" cy="119856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C844880-467F-E3CD-81F9-718208C5EDED}"/>
              </a:ext>
            </a:extLst>
          </p:cNvPr>
          <p:cNvSpPr txBox="1"/>
          <p:nvPr/>
        </p:nvSpPr>
        <p:spPr>
          <a:xfrm>
            <a:off x="1777711" y="451052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AA:AA</a:t>
            </a:r>
            <a:r>
              <a:rPr lang="fr-FR" sz="1600" dirty="0"/>
              <a:t>:…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6CBC302-0A49-882B-DEED-AB1CBB7A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921" y="3448708"/>
            <a:ext cx="1121977" cy="11985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0734DC6-F99C-7A4B-6BDB-FBE151F7A510}"/>
              </a:ext>
            </a:extLst>
          </p:cNvPr>
          <p:cNvSpPr txBox="1"/>
          <p:nvPr/>
        </p:nvSpPr>
        <p:spPr>
          <a:xfrm>
            <a:off x="5869078" y="457495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BB:BB</a:t>
            </a:r>
            <a:r>
              <a:rPr lang="fr-FR" sz="1600" dirty="0"/>
              <a:t>:…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915B4A5-1FB0-75D8-9876-6B861A90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20" y="5189084"/>
            <a:ext cx="1121977" cy="119856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5B2CD44-C48B-6648-480F-7BB4C520D772}"/>
              </a:ext>
            </a:extLst>
          </p:cNvPr>
          <p:cNvSpPr txBox="1"/>
          <p:nvPr/>
        </p:nvSpPr>
        <p:spPr>
          <a:xfrm>
            <a:off x="3180177" y="6315333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CC:CC</a:t>
            </a:r>
            <a:r>
              <a:rPr lang="fr-FR" sz="1600" dirty="0"/>
              <a:t>:…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0D573B-C74E-455C-33A0-9BB13670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227" y="3217650"/>
            <a:ext cx="1121977" cy="1198562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1D25E7EC-E179-AB61-CDDD-55B7963F6375}"/>
              </a:ext>
            </a:extLst>
          </p:cNvPr>
          <p:cNvSpPr/>
          <p:nvPr/>
        </p:nvSpPr>
        <p:spPr>
          <a:xfrm>
            <a:off x="8038620" y="4047989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126757-B56C-20CA-EC3B-7BCE48BE03FA}"/>
              </a:ext>
            </a:extLst>
          </p:cNvPr>
          <p:cNvSpPr txBox="1"/>
          <p:nvPr/>
        </p:nvSpPr>
        <p:spPr>
          <a:xfrm>
            <a:off x="10419726" y="440568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AB:CC</a:t>
            </a:r>
            <a:r>
              <a:rPr lang="fr-FR" sz="1600" dirty="0"/>
              <a:t>:…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D19198D9-80C4-F55D-4806-8D08A8AE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545" y="5089989"/>
            <a:ext cx="1121977" cy="119856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2B1CD8B-22AA-2F9C-02EB-1733F8A316C8}"/>
              </a:ext>
            </a:extLst>
          </p:cNvPr>
          <p:cNvSpPr txBox="1"/>
          <p:nvPr/>
        </p:nvSpPr>
        <p:spPr>
          <a:xfrm>
            <a:off x="8929044" y="6278019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AB:CD</a:t>
            </a:r>
            <a:r>
              <a:rPr lang="fr-FR" sz="1600" dirty="0"/>
              <a:t>:…</a:t>
            </a:r>
          </a:p>
        </p:txBody>
      </p:sp>
      <p:pic>
        <p:nvPicPr>
          <p:cNvPr id="27" name="Image 26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F02027B0-4401-BDD7-3D1F-7B8021C4E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07079" y="4819183"/>
            <a:ext cx="904570" cy="969182"/>
          </a:xfrm>
          <a:prstGeom prst="rect">
            <a:avLst/>
          </a:prstGeom>
        </p:spPr>
      </p:pic>
      <p:pic>
        <p:nvPicPr>
          <p:cNvPr id="28" name="Image 2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0D7CF3E1-FE11-238A-1D2B-34E24A158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03" y="4008501"/>
            <a:ext cx="1865376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3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6FBD3C78-887C-CD15-BF85-4DA8BC1F0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78" y="4437793"/>
            <a:ext cx="1865376" cy="151485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4A4D7DB-1C74-4EDF-2260-79916AD2640D}"/>
              </a:ext>
            </a:extLst>
          </p:cNvPr>
          <p:cNvSpPr/>
          <p:nvPr/>
        </p:nvSpPr>
        <p:spPr>
          <a:xfrm>
            <a:off x="4883093" y="425441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1E9B16-31A8-C41B-8EBE-43347E0BB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027" y="4496137"/>
            <a:ext cx="1121977" cy="1198562"/>
          </a:xfrm>
          <a:prstGeom prst="rect">
            <a:avLst/>
          </a:prstGeom>
        </p:spPr>
      </p:pic>
      <p:pic>
        <p:nvPicPr>
          <p:cNvPr id="8" name="Image 7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96E66850-3A5A-20B8-19A0-D96158F3F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15" y="4331689"/>
            <a:ext cx="2418646" cy="17270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087153-54F8-2AD9-566A-318DC199E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006" y="4496137"/>
            <a:ext cx="1121977" cy="11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Paquet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3857529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11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Format : 32 bits, 4 octets</a:t>
            </a:r>
          </a:p>
          <a:p>
            <a:r>
              <a:rPr lang="fr-FR" dirty="0"/>
              <a:t>Contient deux informations :</a:t>
            </a:r>
          </a:p>
          <a:p>
            <a:pPr lvl="1"/>
            <a:r>
              <a:rPr lang="fr-FR" dirty="0"/>
              <a:t>Identifiant du réseau et Identifiant de l’équipement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Seuls les équipements sur le même réseau peuvent communiquer entre eux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49" y="3243671"/>
            <a:ext cx="9905458" cy="12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1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Repérer le réseau de la station : masquage</a:t>
            </a:r>
          </a:p>
          <a:p>
            <a:r>
              <a:rPr lang="fr-FR" dirty="0"/>
              <a:t>Exemple :</a:t>
            </a:r>
          </a:p>
          <a:p>
            <a:pPr lvl="1"/>
            <a:r>
              <a:rPr lang="fr-FR" dirty="0"/>
              <a:t>Adresse :   192.168.001.215</a:t>
            </a:r>
          </a:p>
          <a:p>
            <a:pPr lvl="1"/>
            <a:r>
              <a:rPr lang="fr-FR" dirty="0"/>
              <a:t>Masque :   255.255.255.000</a:t>
            </a:r>
          </a:p>
          <a:p>
            <a:pPr lvl="1"/>
            <a:r>
              <a:rPr lang="fr-FR" dirty="0"/>
              <a:t>Id Réseau :192.168.001</a:t>
            </a:r>
          </a:p>
          <a:p>
            <a:pPr lvl="1"/>
            <a:r>
              <a:rPr lang="fr-FR" dirty="0"/>
              <a:t>Id Station :                       .215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3" y="4341088"/>
            <a:ext cx="9905458" cy="12142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23DEF-EFD0-E1B9-8013-C6CA2DBD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750" y="2329879"/>
            <a:ext cx="507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2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BB81E-E556-9282-44A2-1A23B5A8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A941F6-49E3-44B8-F320-A4364C56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Mini TD </a:t>
            </a:r>
          </a:p>
          <a:p>
            <a:r>
              <a:rPr lang="fr-FR" sz="2000" dirty="0"/>
              <a:t>Adresse IP 192.168.001.215 – Masque 255.255.0.0 – Adresse réseau ? Adresse équipement ? Nombre d’adresse IP disponible sur le réseau ?</a:t>
            </a:r>
          </a:p>
          <a:p>
            <a:r>
              <a:rPr lang="fr-FR" sz="2000" dirty="0"/>
              <a:t>Adresse IP 10.129.134.5 – Masque 255.128.0.0 – Adresse réseau ? </a:t>
            </a:r>
          </a:p>
          <a:p>
            <a:r>
              <a:rPr lang="fr-FR" sz="2000" dirty="0"/>
              <a:t>Adresse IP 10.129.134.5/8 – Adresse réseau ? </a:t>
            </a:r>
          </a:p>
          <a:p>
            <a:endParaRPr lang="fr-FR" sz="20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453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Identifiants réseaux privés</a:t>
            </a:r>
          </a:p>
          <a:p>
            <a:pPr lvl="1"/>
            <a:r>
              <a:rPr lang="fr-FR" dirty="0"/>
              <a:t>10.X.X.X (10/8) : 10.0.0.0 à 10.255.255.255 (Grandes entreprises)</a:t>
            </a:r>
          </a:p>
          <a:p>
            <a:pPr lvl="1"/>
            <a:r>
              <a:rPr lang="fr-FR" dirty="0"/>
              <a:t>172.16/12 : 172.16.0.0 à 172.31.255.255</a:t>
            </a:r>
          </a:p>
          <a:p>
            <a:pPr lvl="1"/>
            <a:r>
              <a:rPr lang="fr-FR" dirty="0"/>
              <a:t>192.168/16 : 192.168.0.0 à 192.168.255.255 (Particuliers et TPE)</a:t>
            </a:r>
          </a:p>
          <a:p>
            <a:pPr lvl="1"/>
            <a:r>
              <a:rPr lang="fr-FR" sz="1600" dirty="0"/>
              <a:t>169.254/16 : 169.254.0.0 à 169.254.255.255 (utilisées pour l'autoconfiguration des hôtes)</a:t>
            </a:r>
          </a:p>
          <a:p>
            <a:r>
              <a:rPr lang="fr-FR" dirty="0"/>
              <a:t>Identifiant réseau particulier :</a:t>
            </a:r>
          </a:p>
          <a:p>
            <a:pPr lvl="1"/>
            <a:r>
              <a:rPr lang="fr-FR" dirty="0"/>
              <a:t>127.0.0.X : Loopback</a:t>
            </a:r>
          </a:p>
          <a:p>
            <a:pPr lvl="1"/>
            <a:r>
              <a:rPr lang="fr-FR" sz="1600" dirty="0"/>
              <a:t>224/8 (Classe D) : Groupes de stations (adhésion et résiliation par </a:t>
            </a:r>
            <a:r>
              <a:rPr lang="fr-FR" sz="1600" dirty="0" err="1"/>
              <a:t>IGMP</a:t>
            </a:r>
            <a:r>
              <a:rPr lang="fr-FR" sz="1600" dirty="0"/>
              <a:t> (Internet Group </a:t>
            </a:r>
            <a:r>
              <a:rPr lang="fr-FR" sz="1600" dirty="0" err="1"/>
              <a:t>Managment</a:t>
            </a:r>
            <a:r>
              <a:rPr lang="fr-FR" sz="1600" dirty="0"/>
              <a:t> Protocol)</a:t>
            </a:r>
          </a:p>
          <a:p>
            <a:pPr lvl="1"/>
            <a:r>
              <a:rPr lang="fr-FR" sz="1600" dirty="0"/>
              <a:t>255/8 (Classe E) : Adresses expérimentales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3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du premier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67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CFE5A4-3BC6-11DE-8C2C-2CDDDD46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EA71A4-A80E-5006-AEFD-30DDA123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38" y="4042800"/>
            <a:ext cx="7078143" cy="2376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59C96C-A456-B628-A79C-5AA4231BD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1081832" y="1315909"/>
            <a:ext cx="9349909" cy="24818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32A3B9-ED60-3DA8-719F-A8F04636A290}"/>
              </a:ext>
            </a:extLst>
          </p:cNvPr>
          <p:cNvCxnSpPr>
            <a:cxnSpLocks/>
          </p:cNvCxnSpPr>
          <p:nvPr/>
        </p:nvCxnSpPr>
        <p:spPr>
          <a:xfrm flipV="1">
            <a:off x="3207895" y="3125449"/>
            <a:ext cx="4174761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93D4EE6-D255-D554-29D8-C6D06F065AB7}"/>
              </a:ext>
            </a:extLst>
          </p:cNvPr>
          <p:cNvCxnSpPr>
            <a:cxnSpLocks/>
          </p:cNvCxnSpPr>
          <p:nvPr/>
        </p:nvCxnSpPr>
        <p:spPr>
          <a:xfrm flipH="1" flipV="1">
            <a:off x="8379502" y="3125449"/>
            <a:ext cx="1686393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82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D5FA47-A4D3-43D9-23E6-37A698F4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FF586-7AFC-E03E-C5B0-B1CF22D3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AAC7D096-48A8-8C33-33D6-66D8F87C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37" y="2684206"/>
            <a:ext cx="7859698" cy="26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2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CF5D0-2908-D9DB-0FBF-3C909E0D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B26788-AD33-E956-FDF7-384840610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tête IPV4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80E89E-BBE1-719B-46BB-9B816244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80" y="2274546"/>
            <a:ext cx="7634816" cy="2562924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364207F-E618-915F-04D7-D4ED037B0D8E}"/>
              </a:ext>
            </a:extLst>
          </p:cNvPr>
          <p:cNvCxnSpPr>
            <a:cxnSpLocks/>
          </p:cNvCxnSpPr>
          <p:nvPr/>
        </p:nvCxnSpPr>
        <p:spPr>
          <a:xfrm flipV="1">
            <a:off x="1924665" y="3907114"/>
            <a:ext cx="2250096" cy="3256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9DAF5C0-1662-0DA2-4C05-2055E3846695}"/>
              </a:ext>
            </a:extLst>
          </p:cNvPr>
          <p:cNvSpPr txBox="1"/>
          <p:nvPr/>
        </p:nvSpPr>
        <p:spPr>
          <a:xfrm>
            <a:off x="612058" y="4232787"/>
            <a:ext cx="99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: </a:t>
            </a:r>
            <a:r>
              <a:rPr lang="fr-FR" dirty="0" err="1"/>
              <a:t>ICMP</a:t>
            </a:r>
            <a:endParaRPr lang="fr-FR" dirty="0"/>
          </a:p>
          <a:p>
            <a:r>
              <a:rPr lang="fr-FR" dirty="0"/>
              <a:t>6 : </a:t>
            </a:r>
            <a:r>
              <a:rPr lang="fr-FR" dirty="0" err="1"/>
              <a:t>TCP</a:t>
            </a:r>
            <a:endParaRPr lang="fr-FR" dirty="0"/>
          </a:p>
          <a:p>
            <a:r>
              <a:rPr lang="fr-FR" dirty="0"/>
              <a:t>17 : </a:t>
            </a:r>
            <a:r>
              <a:rPr lang="fr-FR" dirty="0" err="1"/>
              <a:t>UDP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735241-5436-8BE1-4089-D5A9DFF4FE50}"/>
              </a:ext>
            </a:extLst>
          </p:cNvPr>
          <p:cNvSpPr txBox="1"/>
          <p:nvPr/>
        </p:nvSpPr>
        <p:spPr>
          <a:xfrm>
            <a:off x="6719595" y="3964423"/>
            <a:ext cx="108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Source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A39A92A-073C-AC14-0D85-0E10490D3EA1}"/>
              </a:ext>
            </a:extLst>
          </p:cNvPr>
          <p:cNvSpPr txBox="1"/>
          <p:nvPr/>
        </p:nvSpPr>
        <p:spPr>
          <a:xfrm>
            <a:off x="6719595" y="4216280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Destination</a:t>
            </a:r>
          </a:p>
        </p:txBody>
      </p:sp>
    </p:spTree>
    <p:extLst>
      <p:ext uri="{BB962C8B-B14F-4D97-AF65-F5344CB8AC3E}">
        <p14:creationId xmlns:p14="http://schemas.microsoft.com/office/powerpoint/2010/main" val="51455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Analogie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ectangle, capture d’écran, texte, enveloppe&#10;&#10;Description générée automatiquement">
            <a:extLst>
              <a:ext uri="{FF2B5EF4-FFF2-40B4-BE49-F238E27FC236}">
                <a16:creationId xmlns:a16="http://schemas.microsoft.com/office/drawing/2014/main" id="{1744CF0B-2C79-0AE0-4B31-CCFAB0527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30000" r="15771" b="21399"/>
          <a:stretch/>
        </p:blipFill>
        <p:spPr>
          <a:xfrm>
            <a:off x="4770156" y="2986548"/>
            <a:ext cx="4116696" cy="2934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2D7627-9FC1-0D65-4CF8-F6EDCA780BFC}"/>
              </a:ext>
            </a:extLst>
          </p:cNvPr>
          <p:cNvSpPr txBox="1"/>
          <p:nvPr/>
        </p:nvSpPr>
        <p:spPr>
          <a:xfrm>
            <a:off x="6757554" y="4117383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Destination</a:t>
            </a:r>
          </a:p>
          <a:p>
            <a:r>
              <a:rPr lang="fr-FR" sz="1600" dirty="0"/>
              <a:t>IP Destination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71CB3B-CF76-ACC5-3893-EFE7DFE56C78}"/>
              </a:ext>
            </a:extLst>
          </p:cNvPr>
          <p:cNvSpPr txBox="1"/>
          <p:nvPr/>
        </p:nvSpPr>
        <p:spPr>
          <a:xfrm>
            <a:off x="4889425" y="3110937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Source</a:t>
            </a:r>
          </a:p>
          <a:p>
            <a:r>
              <a:rPr lang="fr-FR" sz="1600" dirty="0"/>
              <a:t>IP Source</a:t>
            </a:r>
          </a:p>
        </p:txBody>
      </p:sp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A0B1384-58EB-2A57-195C-9AD21190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9" y="2516904"/>
            <a:ext cx="18764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B9E9AE-FFB9-E46D-B65B-953FF3152086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501974" y="3731342"/>
            <a:ext cx="1268182" cy="722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A19F0-DE76-1DB6-7D24-445AD09BCD8F}"/>
              </a:ext>
            </a:extLst>
          </p:cNvPr>
          <p:cNvSpPr txBox="1"/>
          <p:nvPr/>
        </p:nvSpPr>
        <p:spPr>
          <a:xfrm>
            <a:off x="1833717" y="502773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Charge Utile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90890C-EAD0-44A9-356A-B35B625D3C6B}"/>
              </a:ext>
            </a:extLst>
          </p:cNvPr>
          <p:cNvSpPr txBox="1"/>
          <p:nvPr/>
        </p:nvSpPr>
        <p:spPr>
          <a:xfrm>
            <a:off x="8510844" y="4343403"/>
            <a:ext cx="25577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Adresse du destinataire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95529-9B4D-ED93-E5C3-7EC830016213}"/>
              </a:ext>
            </a:extLst>
          </p:cNvPr>
          <p:cNvSpPr txBox="1"/>
          <p:nvPr/>
        </p:nvSpPr>
        <p:spPr>
          <a:xfrm>
            <a:off x="6096000" y="335715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= Adresse Émetteur</a:t>
            </a:r>
          </a:p>
        </p:txBody>
      </p:sp>
    </p:spTree>
    <p:extLst>
      <p:ext uri="{BB962C8B-B14F-4D97-AF65-F5344CB8AC3E}">
        <p14:creationId xmlns:p14="http://schemas.microsoft.com/office/powerpoint/2010/main" val="4060729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- Charge utile : 25°C : 0x19 , protocole : </a:t>
            </a:r>
            <a:r>
              <a:rPr lang="fr-FR" dirty="0" err="1"/>
              <a:t>UDP</a:t>
            </a:r>
            <a:r>
              <a:rPr lang="fr-FR" dirty="0"/>
              <a:t> 17</a:t>
            </a:r>
          </a:p>
          <a:p>
            <a:r>
              <a:rPr lang="fr-FR" dirty="0"/>
              <a:t>Machine 1 : MAC : </a:t>
            </a:r>
            <a:r>
              <a:rPr lang="fr-FR" dirty="0" err="1"/>
              <a:t>BB:BB:BB:BB:BB:BB</a:t>
            </a:r>
            <a:r>
              <a:rPr lang="fr-FR" dirty="0"/>
              <a:t>  Adresse IP : 192.168.0.1</a:t>
            </a:r>
          </a:p>
          <a:p>
            <a:r>
              <a:rPr lang="fr-FR" dirty="0"/>
              <a:t>Machine 2 : MAC : </a:t>
            </a:r>
            <a:r>
              <a:rPr lang="fr-FR" dirty="0" err="1"/>
              <a:t>DD:DD:DD:DD:DD:DD</a:t>
            </a:r>
            <a:r>
              <a:rPr lang="fr-FR" dirty="0"/>
              <a:t> Adresse IP : 192.168.0.2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E6AF7-BE6C-7137-A2C0-ACBF78EC3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06" y="5996961"/>
            <a:ext cx="7078143" cy="2376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381D0A-CD02-D6C6-8DF1-32AFCD869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8"/>
          <a:stretch/>
        </p:blipFill>
        <p:spPr>
          <a:xfrm>
            <a:off x="1148200" y="3270070"/>
            <a:ext cx="9349909" cy="24818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6C1FEBB-DAE1-1A1D-4EFB-7C819DF5D993}"/>
              </a:ext>
            </a:extLst>
          </p:cNvPr>
          <p:cNvCxnSpPr>
            <a:cxnSpLocks/>
          </p:cNvCxnSpPr>
          <p:nvPr/>
        </p:nvCxnSpPr>
        <p:spPr>
          <a:xfrm flipV="1">
            <a:off x="3274263" y="5079610"/>
            <a:ext cx="4174761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9D12352-EA46-B6AE-C912-8CCDA98AF4A4}"/>
              </a:ext>
            </a:extLst>
          </p:cNvPr>
          <p:cNvCxnSpPr>
            <a:cxnSpLocks/>
          </p:cNvCxnSpPr>
          <p:nvPr/>
        </p:nvCxnSpPr>
        <p:spPr>
          <a:xfrm flipH="1" flipV="1">
            <a:off x="8445870" y="5079610"/>
            <a:ext cx="1686393" cy="1191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982AF51-F985-BDF0-4482-78101765FAE5}"/>
              </a:ext>
            </a:extLst>
          </p:cNvPr>
          <p:cNvSpPr txBox="1"/>
          <p:nvPr/>
        </p:nvSpPr>
        <p:spPr>
          <a:xfrm>
            <a:off x="3789299" y="5087254"/>
            <a:ext cx="1062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BB:BB:BB</a:t>
            </a:r>
            <a:endParaRPr lang="fr-FR" sz="1600" dirty="0"/>
          </a:p>
          <a:p>
            <a:r>
              <a:rPr lang="fr-FR" sz="1600" dirty="0" err="1"/>
              <a:t>BB:BB:BB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DFFDE8-AB8B-332A-6D42-5CCA06A7803A}"/>
              </a:ext>
            </a:extLst>
          </p:cNvPr>
          <p:cNvSpPr txBox="1"/>
          <p:nvPr/>
        </p:nvSpPr>
        <p:spPr>
          <a:xfrm>
            <a:off x="7645530" y="521067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3CB515-D519-F711-F2DD-3C32BF03A0F3}"/>
              </a:ext>
            </a:extLst>
          </p:cNvPr>
          <p:cNvSpPr txBox="1"/>
          <p:nvPr/>
        </p:nvSpPr>
        <p:spPr>
          <a:xfrm>
            <a:off x="1981370" y="5087254"/>
            <a:ext cx="2129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AA:AA:AA</a:t>
            </a:r>
            <a:endParaRPr lang="fr-FR" sz="1600" dirty="0"/>
          </a:p>
          <a:p>
            <a:r>
              <a:rPr lang="fr-FR" sz="1600" dirty="0" err="1"/>
              <a:t>AA:AA:AA</a:t>
            </a:r>
            <a:r>
              <a:rPr lang="fr-FR" sz="16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25077E-70F5-32AD-9EC2-6037AE047B74}"/>
              </a:ext>
            </a:extLst>
          </p:cNvPr>
          <p:cNvSpPr txBox="1"/>
          <p:nvPr/>
        </p:nvSpPr>
        <p:spPr>
          <a:xfrm>
            <a:off x="3196906" y="5192899"/>
            <a:ext cx="542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3343D2-5011-5A8B-AECC-222CBA137802}"/>
              </a:ext>
            </a:extLst>
          </p:cNvPr>
          <p:cNvSpPr txBox="1"/>
          <p:nvPr/>
        </p:nvSpPr>
        <p:spPr>
          <a:xfrm>
            <a:off x="8710179" y="5192899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0xABCD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792DA1-3536-F54E-5E9B-ADB83E19D69A}"/>
              </a:ext>
            </a:extLst>
          </p:cNvPr>
          <p:cNvSpPr txBox="1"/>
          <p:nvPr/>
        </p:nvSpPr>
        <p:spPr>
          <a:xfrm>
            <a:off x="4672297" y="5094898"/>
            <a:ext cx="1215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DD:DD:DD</a:t>
            </a:r>
            <a:endParaRPr lang="fr-FR" sz="1600" dirty="0"/>
          </a:p>
          <a:p>
            <a:r>
              <a:rPr lang="fr-FR" sz="1600" dirty="0" err="1"/>
              <a:t>DD:DD:DD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0803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- Charge utile : 25°C : 0x19 , protocole : </a:t>
            </a:r>
            <a:r>
              <a:rPr lang="fr-FR" dirty="0" err="1"/>
              <a:t>UDP</a:t>
            </a:r>
            <a:r>
              <a:rPr lang="fr-FR" dirty="0"/>
              <a:t> 17</a:t>
            </a:r>
          </a:p>
          <a:p>
            <a:r>
              <a:rPr lang="fr-FR" dirty="0"/>
              <a:t>Machine 1 : MAC : </a:t>
            </a:r>
            <a:r>
              <a:rPr lang="fr-FR" dirty="0" err="1"/>
              <a:t>BB:BB:BB:BB:BB:BB</a:t>
            </a:r>
            <a:r>
              <a:rPr lang="fr-FR" dirty="0"/>
              <a:t>  Adresse IP : 192.168.0.1</a:t>
            </a:r>
          </a:p>
          <a:p>
            <a:r>
              <a:rPr lang="fr-FR" dirty="0"/>
              <a:t>Machine 2 : MAC : </a:t>
            </a:r>
            <a:r>
              <a:rPr lang="fr-FR" dirty="0" err="1"/>
              <a:t>DD:DD:DD:DD:DD:DD</a:t>
            </a:r>
            <a:r>
              <a:rPr lang="fr-FR" dirty="0"/>
              <a:t> Adresse IP : 192.168.0.2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E6AF7-BE6C-7137-A2C0-ACBF78EC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42" y="3272167"/>
            <a:ext cx="7078143" cy="237605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E4A7CB8-A969-448B-55B4-5BDF566FB7BB}"/>
              </a:ext>
            </a:extLst>
          </p:cNvPr>
          <p:cNvSpPr txBox="1"/>
          <p:nvPr/>
        </p:nvSpPr>
        <p:spPr>
          <a:xfrm>
            <a:off x="494071" y="5725392"/>
            <a:ext cx="11400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Trame -&gt; AA:AA:AA:AA:AA:AA:AB:BB:BB:BB:BB:BB:BB:DD:DD:DD:DD:DD:DD:</a:t>
            </a:r>
            <a:r>
              <a:rPr lang="fr-FR" sz="1800" dirty="0">
                <a:solidFill>
                  <a:srgbClr val="FF0000"/>
                </a:solidFill>
              </a:rPr>
              <a:t>45:00:FF:11:AB:CD:C0:A8:00:01:C0:A8:00:02:</a:t>
            </a:r>
            <a:r>
              <a:rPr lang="fr-FR" sz="1800" dirty="0"/>
              <a:t>19:ABCD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B55A59C-607A-0BB7-BE83-C6AC157068D6}"/>
              </a:ext>
            </a:extLst>
          </p:cNvPr>
          <p:cNvSpPr txBox="1"/>
          <p:nvPr/>
        </p:nvSpPr>
        <p:spPr>
          <a:xfrm>
            <a:off x="3052917" y="4060617"/>
            <a:ext cx="523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054801C-C216-9ECF-F961-14EF1F951796}"/>
              </a:ext>
            </a:extLst>
          </p:cNvPr>
          <p:cNvSpPr txBox="1"/>
          <p:nvPr/>
        </p:nvSpPr>
        <p:spPr>
          <a:xfrm>
            <a:off x="3831952" y="4580633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0xFF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F9FC5D8-2ABE-A3A6-9BFD-D387FBD65249}"/>
              </a:ext>
            </a:extLst>
          </p:cNvPr>
          <p:cNvSpPr txBox="1"/>
          <p:nvPr/>
        </p:nvSpPr>
        <p:spPr>
          <a:xfrm>
            <a:off x="5443731" y="4580633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0x11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1682BC-5E83-D0C2-72FD-A9D3CACA5FE6}"/>
              </a:ext>
            </a:extLst>
          </p:cNvPr>
          <p:cNvSpPr txBox="1"/>
          <p:nvPr/>
        </p:nvSpPr>
        <p:spPr>
          <a:xfrm>
            <a:off x="8839006" y="4580633"/>
            <a:ext cx="961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AB:CD</a:t>
            </a:r>
            <a:endParaRPr lang="fr-FR" sz="16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288FF7-D305-83F8-9726-AB9AB4EFBCA1}"/>
              </a:ext>
            </a:extLst>
          </p:cNvPr>
          <p:cNvSpPr txBox="1"/>
          <p:nvPr/>
        </p:nvSpPr>
        <p:spPr>
          <a:xfrm>
            <a:off x="7179586" y="4831127"/>
            <a:ext cx="1300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C0:A8:00:01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5C5846-A69F-AEE1-DB17-7073C911F8DE}"/>
              </a:ext>
            </a:extLst>
          </p:cNvPr>
          <p:cNvSpPr txBox="1"/>
          <p:nvPr/>
        </p:nvSpPr>
        <p:spPr>
          <a:xfrm>
            <a:off x="7190033" y="5044195"/>
            <a:ext cx="1300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C0:A8:00:02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852D0CC-B92B-CAFE-7E89-B514E245DF51}"/>
              </a:ext>
            </a:extLst>
          </p:cNvPr>
          <p:cNvSpPr txBox="1"/>
          <p:nvPr/>
        </p:nvSpPr>
        <p:spPr>
          <a:xfrm>
            <a:off x="3631790" y="4047319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E043FAD-7F8E-11C4-770B-14CBB36DA94B}"/>
              </a:ext>
            </a:extLst>
          </p:cNvPr>
          <p:cNvSpPr txBox="1"/>
          <p:nvPr/>
        </p:nvSpPr>
        <p:spPr>
          <a:xfrm>
            <a:off x="4798643" y="4060617"/>
            <a:ext cx="652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1674219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DB7932-7BA2-CD8C-6B38-ABF9FA02947E}"/>
              </a:ext>
            </a:extLst>
          </p:cNvPr>
          <p:cNvSpPr/>
          <p:nvPr/>
        </p:nvSpPr>
        <p:spPr>
          <a:xfrm>
            <a:off x="1187245" y="2927555"/>
            <a:ext cx="7049729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116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F9AE3520-3732-22DE-79A7-E22C9508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6" y="3161365"/>
            <a:ext cx="1865376" cy="151485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F9B51A-BB53-40EC-39BE-A52017330073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D095A-A67E-15B9-5B16-84FC9E68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pic>
        <p:nvPicPr>
          <p:cNvPr id="4" name="Image 3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54AE8FF8-3C23-1125-7D9E-200488282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52" y="3331710"/>
            <a:ext cx="1865376" cy="15148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184181-5C17-DFA9-85F7-7061AB2D2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02C607-9F17-161D-0F26-921D20F3CD68}"/>
              </a:ext>
            </a:extLst>
          </p:cNvPr>
          <p:cNvSpPr txBox="1"/>
          <p:nvPr/>
        </p:nvSpPr>
        <p:spPr>
          <a:xfrm>
            <a:off x="693705" y="378047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AA:AA</a:t>
            </a:r>
            <a:r>
              <a:rPr lang="fr-FR" sz="1600" dirty="0"/>
              <a:t>:…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70DEF7-9DC3-A59C-7B1E-9B9644906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730E5D9-DAA9-DF2A-C0DA-8528D5BE723C}"/>
              </a:ext>
            </a:extLst>
          </p:cNvPr>
          <p:cNvSpPr txBox="1"/>
          <p:nvPr/>
        </p:nvSpPr>
        <p:spPr>
          <a:xfrm>
            <a:off x="4195487" y="3438672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BB:BB</a:t>
            </a:r>
            <a:r>
              <a:rPr lang="fr-FR" sz="1600" dirty="0"/>
              <a:t>:…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B70B53-DC8B-10B2-D678-5369E59F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A5BC7F3-1150-DC3B-D8A8-49524017DE0B}"/>
              </a:ext>
            </a:extLst>
          </p:cNvPr>
          <p:cNvSpPr txBox="1"/>
          <p:nvPr/>
        </p:nvSpPr>
        <p:spPr>
          <a:xfrm>
            <a:off x="2096171" y="558528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CC:CC</a:t>
            </a:r>
            <a:r>
              <a:rPr lang="fr-FR" sz="1600" dirty="0"/>
              <a:t>:…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44094B-BF17-C8BC-37AC-C353FEDA8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EE0E880-AE7C-F74F-DC3E-D6242CAF60BF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5F0C8E-0891-5EE5-28EF-1CF877F175D1}"/>
              </a:ext>
            </a:extLst>
          </p:cNvPr>
          <p:cNvSpPr txBox="1"/>
          <p:nvPr/>
        </p:nvSpPr>
        <p:spPr>
          <a:xfrm>
            <a:off x="9335720" y="367563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AB:CC</a:t>
            </a:r>
            <a:r>
              <a:rPr lang="fr-FR" sz="1600" dirty="0"/>
              <a:t>:…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67A0E-565B-CD1A-C7A2-8A09C4A7D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B0299F-5246-4909-C14A-7DB36EA00E95}"/>
              </a:ext>
            </a:extLst>
          </p:cNvPr>
          <p:cNvSpPr txBox="1"/>
          <p:nvPr/>
        </p:nvSpPr>
        <p:spPr>
          <a:xfrm>
            <a:off x="7845038" y="5547974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AB:CD</a:t>
            </a:r>
            <a:r>
              <a:rPr lang="fr-FR" sz="1600" dirty="0"/>
              <a:t>:…</a:t>
            </a:r>
          </a:p>
        </p:txBody>
      </p:sp>
      <p:pic>
        <p:nvPicPr>
          <p:cNvPr id="16" name="Image 15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4D60958A-89B9-BFB8-3F57-12508C4208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23073" y="4089138"/>
            <a:ext cx="904570" cy="969182"/>
          </a:xfrm>
          <a:prstGeom prst="rect">
            <a:avLst/>
          </a:prstGeom>
        </p:spPr>
      </p:pic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2F336E4B-8EA7-1501-0E17-DD9D4327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679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F9AE3520-3732-22DE-79A7-E22C9508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6" y="3161365"/>
            <a:ext cx="1865376" cy="151485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F9B51A-BB53-40EC-39BE-A52017330073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D095A-A67E-15B9-5B16-84FC9E68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pic>
        <p:nvPicPr>
          <p:cNvPr id="20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A3EC5ED3-D741-11F6-AAE2-E6BA5607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04" y="3844912"/>
            <a:ext cx="1343030" cy="987686"/>
          </a:xfrm>
        </p:spPr>
      </p:pic>
      <p:pic>
        <p:nvPicPr>
          <p:cNvPr id="4" name="Image 3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54AE8FF8-3C23-1125-7D9E-20048828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52" y="3331710"/>
            <a:ext cx="1865376" cy="15148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184181-5C17-DFA9-85F7-7061AB2D2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02C607-9F17-161D-0F26-921D20F3CD68}"/>
              </a:ext>
            </a:extLst>
          </p:cNvPr>
          <p:cNvSpPr txBox="1"/>
          <p:nvPr/>
        </p:nvSpPr>
        <p:spPr>
          <a:xfrm>
            <a:off x="693705" y="378047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AA:AA</a:t>
            </a:r>
            <a:r>
              <a:rPr lang="fr-FR" sz="1600" dirty="0"/>
              <a:t>:…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70DEF7-9DC3-A59C-7B1E-9B964490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730E5D9-DAA9-DF2A-C0DA-8528D5BE723C}"/>
              </a:ext>
            </a:extLst>
          </p:cNvPr>
          <p:cNvSpPr txBox="1"/>
          <p:nvPr/>
        </p:nvSpPr>
        <p:spPr>
          <a:xfrm>
            <a:off x="4195487" y="3438672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BB:BB</a:t>
            </a:r>
            <a:r>
              <a:rPr lang="fr-FR" sz="1600" dirty="0"/>
              <a:t>:…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B70B53-DC8B-10B2-D678-5369E59F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A5BC7F3-1150-DC3B-D8A8-49524017DE0B}"/>
              </a:ext>
            </a:extLst>
          </p:cNvPr>
          <p:cNvSpPr txBox="1"/>
          <p:nvPr/>
        </p:nvSpPr>
        <p:spPr>
          <a:xfrm>
            <a:off x="2096171" y="558528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CC:CC</a:t>
            </a:r>
            <a:r>
              <a:rPr lang="fr-FR" sz="1600" dirty="0"/>
              <a:t>:…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44094B-BF17-C8BC-37AC-C353FEDA8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EE0E880-AE7C-F74F-DC3E-D6242CAF60BF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5F0C8E-0891-5EE5-28EF-1CF877F175D1}"/>
              </a:ext>
            </a:extLst>
          </p:cNvPr>
          <p:cNvSpPr txBox="1"/>
          <p:nvPr/>
        </p:nvSpPr>
        <p:spPr>
          <a:xfrm>
            <a:off x="9335720" y="3675635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AB:CC</a:t>
            </a:r>
            <a:r>
              <a:rPr lang="fr-FR" sz="1600" dirty="0"/>
              <a:t>:…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67A0E-565B-CD1A-C7A2-8A09C4A7D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B0299F-5246-4909-C14A-7DB36EA00E95}"/>
              </a:ext>
            </a:extLst>
          </p:cNvPr>
          <p:cNvSpPr txBox="1"/>
          <p:nvPr/>
        </p:nvSpPr>
        <p:spPr>
          <a:xfrm>
            <a:off x="7845038" y="5547974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</a:t>
            </a:r>
            <a:r>
              <a:rPr lang="fr-FR" sz="1600" dirty="0" err="1"/>
              <a:t>AB:CD</a:t>
            </a:r>
            <a:r>
              <a:rPr lang="fr-FR" sz="1600" dirty="0"/>
              <a:t>:…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DE423C0-0075-7C82-F683-5098D2C9C05A}"/>
              </a:ext>
            </a:extLst>
          </p:cNvPr>
          <p:cNvSpPr/>
          <p:nvPr/>
        </p:nvSpPr>
        <p:spPr>
          <a:xfrm rot="19820224">
            <a:off x="4354849" y="4976961"/>
            <a:ext cx="14986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7F96891-708F-8ABC-9EEF-C8471F265544}"/>
              </a:ext>
            </a:extLst>
          </p:cNvPr>
          <p:cNvSpPr/>
          <p:nvPr/>
        </p:nvSpPr>
        <p:spPr>
          <a:xfrm rot="1756029">
            <a:off x="6067752" y="5045603"/>
            <a:ext cx="11938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8DF809-1ADF-A3D9-FEA0-65365DDE1BB9}"/>
              </a:ext>
            </a:extLst>
          </p:cNvPr>
          <p:cNvSpPr txBox="1"/>
          <p:nvPr/>
        </p:nvSpPr>
        <p:spPr>
          <a:xfrm>
            <a:off x="5630936" y="2916211"/>
            <a:ext cx="1343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Centre de tri du courrier</a:t>
            </a:r>
          </a:p>
          <a:p>
            <a:r>
              <a:rPr lang="fr-FR" sz="1600" dirty="0"/>
              <a:t>= routeur</a:t>
            </a:r>
          </a:p>
        </p:txBody>
      </p:sp>
    </p:spTree>
    <p:extLst>
      <p:ext uri="{BB962C8B-B14F-4D97-AF65-F5344CB8AC3E}">
        <p14:creationId xmlns:p14="http://schemas.microsoft.com/office/powerpoint/2010/main" val="118033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F9AE3520-3732-22DE-79A7-E22C9508B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16" y="3161365"/>
            <a:ext cx="1865376" cy="151485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F9B51A-BB53-40EC-39BE-A52017330073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D095A-A67E-15B9-5B16-84FC9E68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pic>
        <p:nvPicPr>
          <p:cNvPr id="20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A3EC5ED3-D741-11F6-AAE2-E6BA5607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04" y="3844912"/>
            <a:ext cx="1343030" cy="987686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184181-5C17-DFA9-85F7-7061AB2D2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02C607-9F17-161D-0F26-921D20F3CD68}"/>
              </a:ext>
            </a:extLst>
          </p:cNvPr>
          <p:cNvSpPr txBox="1"/>
          <p:nvPr/>
        </p:nvSpPr>
        <p:spPr>
          <a:xfrm>
            <a:off x="435397" y="3777226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192.168.0.10/24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70DEF7-9DC3-A59C-7B1E-9B9644906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AB70B53-DC8B-10B2-D678-5369E59F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D44094B-BF17-C8BC-37AC-C353FEDA8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EE0E880-AE7C-F74F-DC3E-D6242CAF60BF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6E67A0E-565B-CD1A-C7A2-8A09C4A7D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DE423C0-0075-7C82-F683-5098D2C9C05A}"/>
              </a:ext>
            </a:extLst>
          </p:cNvPr>
          <p:cNvSpPr/>
          <p:nvPr/>
        </p:nvSpPr>
        <p:spPr>
          <a:xfrm rot="19820224">
            <a:off x="4354849" y="4976961"/>
            <a:ext cx="14986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7F96891-708F-8ABC-9EEF-C8471F265544}"/>
              </a:ext>
            </a:extLst>
          </p:cNvPr>
          <p:cNvSpPr/>
          <p:nvPr/>
        </p:nvSpPr>
        <p:spPr>
          <a:xfrm rot="1756029">
            <a:off x="6067752" y="5045603"/>
            <a:ext cx="11938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8DF809-1ADF-A3D9-FEA0-65365DDE1BB9}"/>
              </a:ext>
            </a:extLst>
          </p:cNvPr>
          <p:cNvSpPr txBox="1"/>
          <p:nvPr/>
        </p:nvSpPr>
        <p:spPr>
          <a:xfrm>
            <a:off x="5630936" y="2916211"/>
            <a:ext cx="1343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Centre de tri du courrier</a:t>
            </a:r>
          </a:p>
          <a:p>
            <a:r>
              <a:rPr lang="fr-FR" sz="1600" dirty="0"/>
              <a:t>= routeur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0CD0BEE-24B6-4A0C-3328-1CF1A15E2567}"/>
              </a:ext>
            </a:extLst>
          </p:cNvPr>
          <p:cNvSpPr txBox="1"/>
          <p:nvPr/>
        </p:nvSpPr>
        <p:spPr>
          <a:xfrm>
            <a:off x="3661027" y="3352817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192.168.0.12/24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431734-F361-6035-C8D4-4DE522BA688B}"/>
              </a:ext>
            </a:extLst>
          </p:cNvPr>
          <p:cNvSpPr txBox="1"/>
          <p:nvPr/>
        </p:nvSpPr>
        <p:spPr>
          <a:xfrm>
            <a:off x="1758353" y="5657601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192.168.0.14/24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3D5E31-4DC2-8B01-7204-3D8D96FFF1FC}"/>
              </a:ext>
            </a:extLst>
          </p:cNvPr>
          <p:cNvSpPr txBox="1"/>
          <p:nvPr/>
        </p:nvSpPr>
        <p:spPr>
          <a:xfrm>
            <a:off x="9534426" y="3637108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10.2.4.1/8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0B24184-FD8B-A858-A2A5-C082999180A7}"/>
              </a:ext>
            </a:extLst>
          </p:cNvPr>
          <p:cNvSpPr txBox="1"/>
          <p:nvPr/>
        </p:nvSpPr>
        <p:spPr>
          <a:xfrm>
            <a:off x="8041911" y="5525319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IP : 10.2.4.2/8</a:t>
            </a:r>
          </a:p>
        </p:txBody>
      </p:sp>
      <p:pic>
        <p:nvPicPr>
          <p:cNvPr id="25" name="Image 24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588784E5-553B-67FE-FE64-A5A3F3103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26" y="3019798"/>
            <a:ext cx="1865376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Mais qui donne les adresses </a:t>
            </a:r>
            <a:r>
              <a:rPr lang="fr-FR" dirty="0" err="1"/>
              <a:t>ip</a:t>
            </a:r>
            <a:r>
              <a:rPr lang="fr-FR" dirty="0"/>
              <a:t> ?</a:t>
            </a:r>
          </a:p>
          <a:p>
            <a:pPr lvl="1"/>
            <a:endParaRPr lang="fr-FR" dirty="0"/>
          </a:p>
          <a:p>
            <a:r>
              <a:rPr lang="fr-FR" dirty="0"/>
              <a:t>Réseau privé : vous</a:t>
            </a:r>
          </a:p>
          <a:p>
            <a:endParaRPr lang="fr-FR" dirty="0"/>
          </a:p>
          <a:p>
            <a:r>
              <a:rPr lang="fr-FR" dirty="0"/>
              <a:t>Internet : </a:t>
            </a:r>
            <a:r>
              <a:rPr lang="fr-FR" dirty="0" err="1"/>
              <a:t>RIR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16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2221" cy="4351338"/>
          </a:xfrm>
        </p:spPr>
        <p:txBody>
          <a:bodyPr/>
          <a:lstStyle/>
          <a:p>
            <a:r>
              <a:rPr lang="fr-FR" dirty="0"/>
              <a:t>5 </a:t>
            </a:r>
            <a:r>
              <a:rPr lang="fr-FR" dirty="0" err="1"/>
              <a:t>RIR</a:t>
            </a:r>
            <a:r>
              <a:rPr lang="fr-FR" dirty="0"/>
              <a:t> (</a:t>
            </a:r>
            <a:r>
              <a:rPr lang="fr-FR" dirty="0" err="1"/>
              <a:t>Regional</a:t>
            </a:r>
            <a:r>
              <a:rPr lang="fr-FR" dirty="0"/>
              <a:t> Internet </a:t>
            </a:r>
            <a:r>
              <a:rPr lang="fr-FR" dirty="0" err="1"/>
              <a:t>Registries</a:t>
            </a:r>
            <a:r>
              <a:rPr lang="fr-FR" dirty="0"/>
              <a:t>) assurent la distribution des adresses IP pour le monde</a:t>
            </a:r>
          </a:p>
          <a:p>
            <a:r>
              <a:rPr lang="fr-FR" dirty="0"/>
              <a:t>FAI (fournisseur accès internet) achètent des plages d’IP auprès des </a:t>
            </a:r>
            <a:r>
              <a:rPr lang="fr-FR" dirty="0" err="1"/>
              <a:t>RIR</a:t>
            </a:r>
            <a:r>
              <a:rPr lang="fr-FR" dirty="0"/>
              <a:t> puis les fournissent aux clients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FA612B-DF1A-E382-E8CC-5FFDDEB7C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4" y="1328891"/>
            <a:ext cx="4630811" cy="48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93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39A3E31-A814-B390-9CE0-E8E964087BB1}"/>
              </a:ext>
            </a:extLst>
          </p:cNvPr>
          <p:cNvCxnSpPr>
            <a:cxnSpLocks/>
          </p:cNvCxnSpPr>
          <p:nvPr/>
        </p:nvCxnSpPr>
        <p:spPr>
          <a:xfrm>
            <a:off x="1408546" y="3292764"/>
            <a:ext cx="630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95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39A3E31-A814-B390-9CE0-E8E964087BB1}"/>
              </a:ext>
            </a:extLst>
          </p:cNvPr>
          <p:cNvCxnSpPr>
            <a:cxnSpLocks/>
          </p:cNvCxnSpPr>
          <p:nvPr/>
        </p:nvCxnSpPr>
        <p:spPr>
          <a:xfrm>
            <a:off x="1408546" y="3292764"/>
            <a:ext cx="630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E4FD7D1-3D83-8F52-66DC-C028FF8AEC45}"/>
              </a:ext>
            </a:extLst>
          </p:cNvPr>
          <p:cNvSpPr/>
          <p:nvPr/>
        </p:nvSpPr>
        <p:spPr>
          <a:xfrm>
            <a:off x="1201994" y="2539496"/>
            <a:ext cx="7049729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799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04D20-87C1-3CAE-E7AE-FC413817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9C1AB-35E6-17EB-16A6-24539CB3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L’idée : On ne connait pas l’adresse MAC qui correspond à un équipement.</a:t>
            </a:r>
          </a:p>
          <a:p>
            <a:r>
              <a:rPr lang="fr-FR" dirty="0"/>
              <a:t>Envoie d’un message à tous les équipements en indiquant l’adresse IP.</a:t>
            </a:r>
          </a:p>
          <a:p>
            <a:r>
              <a:rPr lang="fr-FR" dirty="0"/>
              <a:t>Seul l’équipement avec l’adresse IP répond en spécifiant son adresse MAC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Comment envoyer un message a tout le monde?</a:t>
            </a:r>
          </a:p>
        </p:txBody>
      </p:sp>
    </p:spTree>
    <p:extLst>
      <p:ext uri="{BB962C8B-B14F-4D97-AF65-F5344CB8AC3E}">
        <p14:creationId xmlns:p14="http://schemas.microsoft.com/office/powerpoint/2010/main" val="2973639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Adresse IP spécifique : </a:t>
            </a:r>
            <a:r>
              <a:rPr lang="fr-FR" b="1" dirty="0"/>
              <a:t>Broadcast</a:t>
            </a:r>
          </a:p>
          <a:p>
            <a:pPr lvl="1"/>
            <a:r>
              <a:rPr lang="fr-FR" dirty="0"/>
              <a:t>(Adresse réseau) OU LOGIQUE (complément a 1 masque)</a:t>
            </a:r>
          </a:p>
          <a:p>
            <a:pPr lvl="1"/>
            <a:r>
              <a:rPr lang="fr-FR" dirty="0"/>
              <a:t>192.168.1.20/24 -&gt; 192.168.1.255</a:t>
            </a:r>
          </a:p>
          <a:p>
            <a:pPr lvl="1"/>
            <a:r>
              <a:rPr lang="fr-FR" dirty="0"/>
              <a:t>192.168.1.20/16 -&gt; 192.168.255.255</a:t>
            </a:r>
          </a:p>
          <a:p>
            <a:r>
              <a:rPr lang="fr-FR" sz="2000" dirty="0"/>
              <a:t>(Donc le nombre d’équipement sur un réseau est le nombre d’adresse disponible -1)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A0BCEF5A-D7BC-0586-7F27-0526FF626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18" y="2551390"/>
            <a:ext cx="2095500" cy="14001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3028C3E-0D0B-20B7-B922-35A4A633D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14" y="813197"/>
            <a:ext cx="2100263" cy="14001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D32D849-3044-616D-65BB-643C57D460CA}"/>
              </a:ext>
            </a:extLst>
          </p:cNvPr>
          <p:cNvSpPr txBox="1"/>
          <p:nvPr/>
        </p:nvSpPr>
        <p:spPr>
          <a:xfrm>
            <a:off x="9983763" y="2028706"/>
            <a:ext cx="87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Unicast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F627F7-21D9-2DC8-D882-44EC4704E1EB}"/>
              </a:ext>
            </a:extLst>
          </p:cNvPr>
          <p:cNvSpPr txBox="1"/>
          <p:nvPr/>
        </p:nvSpPr>
        <p:spPr>
          <a:xfrm>
            <a:off x="10242790" y="3825835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Broadcast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FD78370-BF07-C696-3219-550457D34356}"/>
              </a:ext>
            </a:extLst>
          </p:cNvPr>
          <p:cNvSpPr/>
          <p:nvPr/>
        </p:nvSpPr>
        <p:spPr>
          <a:xfrm>
            <a:off x="4146214" y="4195167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20F0AF5-1CDF-623B-FCF2-2D2D8BE2F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8623" y="5475135"/>
            <a:ext cx="1121977" cy="11985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2F5957-F850-41E3-82F5-211C1D3EA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9590" y="4184725"/>
            <a:ext cx="1121977" cy="11985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2E089D-326D-D9C5-C375-A7FEBF309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2565" y="4025349"/>
            <a:ext cx="1121977" cy="11985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D6177AA-9E5E-616F-B5ED-8EA1FAD2C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0476" y="3693532"/>
            <a:ext cx="1121977" cy="1198562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B6ECF6E-9337-76E6-782E-4074C6DAA48A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228235" y="5316794"/>
            <a:ext cx="1230388" cy="75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7B7BF79-6E07-97EB-C45F-6099171E971D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01464" y="4723804"/>
            <a:ext cx="718148" cy="75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0699FB7-EE87-EA2F-1239-F9835396A96C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6580600" y="5223911"/>
            <a:ext cx="1302954" cy="85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022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04D20-87C1-3CAE-E7AE-FC413817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19C1AB-35E6-17EB-16A6-24539CB3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Adress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Protocol</a:t>
            </a:r>
          </a:p>
          <a:p>
            <a:pPr lvl="1"/>
            <a:r>
              <a:rPr lang="fr-FR" dirty="0"/>
              <a:t>Ethernet : besoin d’adresse MAC pour communiquer</a:t>
            </a:r>
          </a:p>
          <a:p>
            <a:pPr lvl="1"/>
            <a:r>
              <a:rPr lang="fr-FR" dirty="0"/>
              <a:t>Envoi d’un message « Qui a l’adresse IP </a:t>
            </a:r>
            <a:r>
              <a:rPr lang="fr-FR" dirty="0" err="1"/>
              <a:t>yyyy</a:t>
            </a:r>
            <a:r>
              <a:rPr lang="fr-FR" dirty="0"/>
              <a:t> ? »</a:t>
            </a:r>
          </a:p>
          <a:p>
            <a:pPr lvl="1"/>
            <a:r>
              <a:rPr lang="fr-FR" dirty="0"/>
              <a:t>Réponse de </a:t>
            </a:r>
            <a:r>
              <a:rPr lang="fr-FR" dirty="0" err="1"/>
              <a:t>yyyy</a:t>
            </a:r>
            <a:r>
              <a:rPr lang="fr-FR" dirty="0"/>
              <a:t> : « C’est moi ! »</a:t>
            </a:r>
          </a:p>
          <a:p>
            <a:pPr lvl="1"/>
            <a:r>
              <a:rPr lang="fr-FR" dirty="0"/>
              <a:t>Mise à jour des deux caches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295FB3-732A-167A-668B-1357828FD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57" y="3253076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7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limites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adresses MAC doivent être connues</a:t>
            </a:r>
          </a:p>
          <a:p>
            <a:pPr lvl="1"/>
            <a:r>
              <a:rPr lang="fr-FR" dirty="0"/>
              <a:t>Les machines doivent être dans le même réseau</a:t>
            </a:r>
          </a:p>
          <a:p>
            <a:pPr lvl="1"/>
            <a:r>
              <a:rPr lang="fr-FR" dirty="0"/>
              <a:t>On ne peut utiliser qu’un seul applicatif entre les deux machines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D8B601C-22D2-5A94-C876-CCC3E947AB7F}"/>
              </a:ext>
            </a:extLst>
          </p:cNvPr>
          <p:cNvCxnSpPr/>
          <p:nvPr/>
        </p:nvCxnSpPr>
        <p:spPr>
          <a:xfrm>
            <a:off x="1487055" y="2890982"/>
            <a:ext cx="57542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39A3E31-A814-B390-9CE0-E8E964087BB1}"/>
              </a:ext>
            </a:extLst>
          </p:cNvPr>
          <p:cNvCxnSpPr>
            <a:cxnSpLocks/>
          </p:cNvCxnSpPr>
          <p:nvPr/>
        </p:nvCxnSpPr>
        <p:spPr>
          <a:xfrm>
            <a:off x="1408546" y="3292764"/>
            <a:ext cx="630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433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Cherchez sur votre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cache de la table liant les adresses MAC aux adresses IP (Cache ARP)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082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17007" y="3070781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28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Adresse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r>
              <a:rPr lang="fr-FR" dirty="0"/>
              <a:t>IPV4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IP : 10.103.45.8/10 : Réseau, Masque, Nombre d’équipements possibles</a:t>
            </a:r>
          </a:p>
          <a:p>
            <a:pPr marL="0" indent="0">
              <a:buNone/>
            </a:pPr>
            <a:r>
              <a:rPr lang="fr-FR" sz="2400" dirty="0"/>
              <a:t>Masque /24 : Écrivez le sous la forme </a:t>
            </a:r>
            <a:r>
              <a:rPr lang="fr-FR" sz="2400" dirty="0" err="1"/>
              <a:t>XXX.XXX.XXX.XXX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Masque /16 : Écrivez le sous la forme </a:t>
            </a:r>
            <a:r>
              <a:rPr lang="fr-FR" sz="2400" dirty="0" err="1"/>
              <a:t>XXX.XXX.XXX.XXX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A7C968-BF93-15FF-A23E-C00CE25E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90" y="2708246"/>
            <a:ext cx="9905458" cy="12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Deux Objectifs :</a:t>
            </a:r>
          </a:p>
          <a:p>
            <a:pPr lvl="1"/>
            <a:r>
              <a:rPr lang="fr-FR" dirty="0"/>
              <a:t>Permettre à plusieurs processus de fonctionner sur le même réseau</a:t>
            </a:r>
          </a:p>
          <a:p>
            <a:pPr lvl="1"/>
            <a:r>
              <a:rPr lang="fr-FR" dirty="0"/>
              <a:t>Gestion de l’intégrité des données</a:t>
            </a:r>
          </a:p>
          <a:p>
            <a:r>
              <a:rPr lang="fr-FR" dirty="0"/>
              <a:t>Protocoles utilisés : </a:t>
            </a:r>
          </a:p>
          <a:p>
            <a:pPr lvl="1"/>
            <a:r>
              <a:rPr lang="fr-FR" dirty="0" err="1"/>
              <a:t>UDP</a:t>
            </a:r>
            <a:endParaRPr lang="fr-FR" dirty="0"/>
          </a:p>
          <a:p>
            <a:pPr lvl="1"/>
            <a:r>
              <a:rPr lang="fr-FR" dirty="0" err="1"/>
              <a:t>TCP</a:t>
            </a:r>
            <a:endParaRPr lang="fr-FR" dirty="0"/>
          </a:p>
          <a:p>
            <a:pPr lvl="1"/>
            <a:r>
              <a:rPr lang="fr-FR" dirty="0" err="1"/>
              <a:t>ICMP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8C08A4-E556-02AE-3486-B56C5FE7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854" y="3662076"/>
            <a:ext cx="7626770" cy="25602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A1E3B9-21C9-CB13-5BE2-68C7F0071808}"/>
              </a:ext>
            </a:extLst>
          </p:cNvPr>
          <p:cNvSpPr/>
          <p:nvPr/>
        </p:nvSpPr>
        <p:spPr>
          <a:xfrm>
            <a:off x="4377009" y="5013413"/>
            <a:ext cx="1902998" cy="4799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291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17BDF-E75E-E6F8-3063-FDA657A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F57A6C-9217-1FFE-EB58-7EFBA0E5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chaque protocole, on utilise un header différent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Dans le header du protocole, les ports sont définis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BE8622BB-0CBD-826E-E213-A0033497E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72" y="2155313"/>
            <a:ext cx="5514340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80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6C49976-3B76-E8FA-1754-9566367EEFE2}"/>
              </a:ext>
            </a:extLst>
          </p:cNvPr>
          <p:cNvSpPr/>
          <p:nvPr/>
        </p:nvSpPr>
        <p:spPr>
          <a:xfrm>
            <a:off x="4479743" y="3354760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F264F6-6800-18DD-961B-C6CFBA88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77" y="3596485"/>
            <a:ext cx="1121977" cy="1198562"/>
          </a:xfrm>
          <a:prstGeom prst="rect">
            <a:avLst/>
          </a:prstGeom>
        </p:spPr>
      </p:pic>
      <p:pic>
        <p:nvPicPr>
          <p:cNvPr id="9" name="Image 8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A4107ECE-0FD3-BB0D-6501-7F3F9F0B0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93" t="35691" r="18074"/>
          <a:stretch/>
        </p:blipFill>
        <p:spPr>
          <a:xfrm>
            <a:off x="2204883" y="4048431"/>
            <a:ext cx="634469" cy="11106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6DA2A6-579F-0CCF-F461-5ABA86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4" y="5033092"/>
            <a:ext cx="1121977" cy="1198562"/>
          </a:xfrm>
          <a:prstGeom prst="rect">
            <a:avLst/>
          </a:prstGeom>
        </p:spPr>
      </p:pic>
      <p:pic>
        <p:nvPicPr>
          <p:cNvPr id="12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60ED217B-9920-860A-C005-19A14F830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3864101"/>
            <a:ext cx="1343030" cy="987686"/>
          </a:xfrm>
          <a:prstGeom prst="rect">
            <a:avLst/>
          </a:prstGeom>
        </p:spPr>
      </p:pic>
      <p:pic>
        <p:nvPicPr>
          <p:cNvPr id="13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1560A655-393A-C348-570B-36C9DF6D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7" y="317478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31CEAB3-3A01-138B-44FF-C3E96A157B2C}"/>
              </a:ext>
            </a:extLst>
          </p:cNvPr>
          <p:cNvSpPr/>
          <p:nvPr/>
        </p:nvSpPr>
        <p:spPr>
          <a:xfrm>
            <a:off x="2544097" y="4048432"/>
            <a:ext cx="7617542" cy="693174"/>
          </a:xfrm>
          <a:custGeom>
            <a:avLst/>
            <a:gdLst>
              <a:gd name="connsiteX0" fmla="*/ 0 w 7617542"/>
              <a:gd name="connsiteY0" fmla="*/ 516194 h 693174"/>
              <a:gd name="connsiteX1" fmla="*/ 235974 w 7617542"/>
              <a:gd name="connsiteY1" fmla="*/ 641555 h 693174"/>
              <a:gd name="connsiteX2" fmla="*/ 523568 w 7617542"/>
              <a:gd name="connsiteY2" fmla="*/ 693174 h 693174"/>
              <a:gd name="connsiteX3" fmla="*/ 1010264 w 7617542"/>
              <a:gd name="connsiteY3" fmla="*/ 663678 h 693174"/>
              <a:gd name="connsiteX4" fmla="*/ 1157748 w 7617542"/>
              <a:gd name="connsiteY4" fmla="*/ 612058 h 693174"/>
              <a:gd name="connsiteX5" fmla="*/ 1305232 w 7617542"/>
              <a:gd name="connsiteY5" fmla="*/ 567813 h 693174"/>
              <a:gd name="connsiteX6" fmla="*/ 1415845 w 7617542"/>
              <a:gd name="connsiteY6" fmla="*/ 486697 h 693174"/>
              <a:gd name="connsiteX7" fmla="*/ 1659193 w 7617542"/>
              <a:gd name="connsiteY7" fmla="*/ 346587 h 693174"/>
              <a:gd name="connsiteX8" fmla="*/ 1843548 w 7617542"/>
              <a:gd name="connsiteY8" fmla="*/ 235974 h 693174"/>
              <a:gd name="connsiteX9" fmla="*/ 1873045 w 7617542"/>
              <a:gd name="connsiteY9" fmla="*/ 206478 h 693174"/>
              <a:gd name="connsiteX10" fmla="*/ 2035277 w 7617542"/>
              <a:gd name="connsiteY10" fmla="*/ 132736 h 693174"/>
              <a:gd name="connsiteX11" fmla="*/ 2153264 w 7617542"/>
              <a:gd name="connsiteY11" fmla="*/ 88491 h 693174"/>
              <a:gd name="connsiteX12" fmla="*/ 2492477 w 7617542"/>
              <a:gd name="connsiteY12" fmla="*/ 44245 h 693174"/>
              <a:gd name="connsiteX13" fmla="*/ 2684206 w 7617542"/>
              <a:gd name="connsiteY13" fmla="*/ 29497 h 693174"/>
              <a:gd name="connsiteX14" fmla="*/ 3170903 w 7617542"/>
              <a:gd name="connsiteY14" fmla="*/ 14749 h 693174"/>
              <a:gd name="connsiteX15" fmla="*/ 3532238 w 7617542"/>
              <a:gd name="connsiteY15" fmla="*/ 0 h 693174"/>
              <a:gd name="connsiteX16" fmla="*/ 4291780 w 7617542"/>
              <a:gd name="connsiteY16" fmla="*/ 29497 h 693174"/>
              <a:gd name="connsiteX17" fmla="*/ 5390535 w 7617542"/>
              <a:gd name="connsiteY17" fmla="*/ 125362 h 693174"/>
              <a:gd name="connsiteX18" fmla="*/ 6150077 w 7617542"/>
              <a:gd name="connsiteY18" fmla="*/ 265471 h 693174"/>
              <a:gd name="connsiteX19" fmla="*/ 6754761 w 7617542"/>
              <a:gd name="connsiteY19" fmla="*/ 361336 h 693174"/>
              <a:gd name="connsiteX20" fmla="*/ 7617542 w 7617542"/>
              <a:gd name="connsiteY20" fmla="*/ 331839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17542" h="693174">
                <a:moveTo>
                  <a:pt x="0" y="516194"/>
                </a:moveTo>
                <a:cubicBezTo>
                  <a:pt x="142278" y="539906"/>
                  <a:pt x="-89004" y="495646"/>
                  <a:pt x="235974" y="641555"/>
                </a:cubicBezTo>
                <a:cubicBezTo>
                  <a:pt x="342600" y="689428"/>
                  <a:pt x="415460" y="686417"/>
                  <a:pt x="523568" y="693174"/>
                </a:cubicBezTo>
                <a:cubicBezTo>
                  <a:pt x="685800" y="683342"/>
                  <a:pt x="849048" y="684299"/>
                  <a:pt x="1010264" y="663678"/>
                </a:cubicBezTo>
                <a:cubicBezTo>
                  <a:pt x="1061929" y="657070"/>
                  <a:pt x="1108213" y="628157"/>
                  <a:pt x="1157748" y="612058"/>
                </a:cubicBezTo>
                <a:cubicBezTo>
                  <a:pt x="1206561" y="596194"/>
                  <a:pt x="1256071" y="582561"/>
                  <a:pt x="1305232" y="567813"/>
                </a:cubicBezTo>
                <a:cubicBezTo>
                  <a:pt x="1342103" y="540774"/>
                  <a:pt x="1377153" y="511059"/>
                  <a:pt x="1415845" y="486697"/>
                </a:cubicBezTo>
                <a:cubicBezTo>
                  <a:pt x="1638094" y="346762"/>
                  <a:pt x="1330019" y="585985"/>
                  <a:pt x="1659193" y="346587"/>
                </a:cubicBezTo>
                <a:cubicBezTo>
                  <a:pt x="1882084" y="184486"/>
                  <a:pt x="1583059" y="395161"/>
                  <a:pt x="1843548" y="235974"/>
                </a:cubicBezTo>
                <a:cubicBezTo>
                  <a:pt x="1855413" y="228723"/>
                  <a:pt x="1861349" y="213997"/>
                  <a:pt x="1873045" y="206478"/>
                </a:cubicBezTo>
                <a:cubicBezTo>
                  <a:pt x="1907572" y="184282"/>
                  <a:pt x="2000249" y="146497"/>
                  <a:pt x="2035277" y="132736"/>
                </a:cubicBezTo>
                <a:cubicBezTo>
                  <a:pt x="2074372" y="117377"/>
                  <a:pt x="2112451" y="98419"/>
                  <a:pt x="2153264" y="88491"/>
                </a:cubicBezTo>
                <a:cubicBezTo>
                  <a:pt x="2189887" y="79583"/>
                  <a:pt x="2469417" y="46506"/>
                  <a:pt x="2492477" y="44245"/>
                </a:cubicBezTo>
                <a:cubicBezTo>
                  <a:pt x="2556270" y="37991"/>
                  <a:pt x="2620206" y="33052"/>
                  <a:pt x="2684206" y="29497"/>
                </a:cubicBezTo>
                <a:cubicBezTo>
                  <a:pt x="2801446" y="22984"/>
                  <a:pt x="3069602" y="18242"/>
                  <a:pt x="3170903" y="14749"/>
                </a:cubicBezTo>
                <a:lnTo>
                  <a:pt x="3532238" y="0"/>
                </a:lnTo>
                <a:cubicBezTo>
                  <a:pt x="3785419" y="9832"/>
                  <a:pt x="4038983" y="12443"/>
                  <a:pt x="4291780" y="29497"/>
                </a:cubicBezTo>
                <a:cubicBezTo>
                  <a:pt x="4658589" y="54242"/>
                  <a:pt x="5390535" y="125362"/>
                  <a:pt x="5390535" y="125362"/>
                </a:cubicBezTo>
                <a:lnTo>
                  <a:pt x="6150077" y="265471"/>
                </a:lnTo>
                <a:cubicBezTo>
                  <a:pt x="6658927" y="361480"/>
                  <a:pt x="6408085" y="334668"/>
                  <a:pt x="6754761" y="361336"/>
                </a:cubicBezTo>
                <a:cubicBezTo>
                  <a:pt x="7484741" y="328892"/>
                  <a:pt x="7196994" y="331839"/>
                  <a:pt x="7617542" y="33183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CA6A11E-2B4D-6A85-3A68-2206722B4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54027">
            <a:off x="5835877" y="3555355"/>
            <a:ext cx="969966" cy="6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91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6C49976-3B76-E8FA-1754-9566367EEFE2}"/>
              </a:ext>
            </a:extLst>
          </p:cNvPr>
          <p:cNvSpPr/>
          <p:nvPr/>
        </p:nvSpPr>
        <p:spPr>
          <a:xfrm>
            <a:off x="4479743" y="3354760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F264F6-6800-18DD-961B-C6CFBA88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77" y="3596485"/>
            <a:ext cx="1121977" cy="1198562"/>
          </a:xfrm>
          <a:prstGeom prst="rect">
            <a:avLst/>
          </a:prstGeom>
        </p:spPr>
      </p:pic>
      <p:pic>
        <p:nvPicPr>
          <p:cNvPr id="9" name="Image 8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A4107ECE-0FD3-BB0D-6501-7F3F9F0B0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5" y="3432037"/>
            <a:ext cx="2418646" cy="17270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6DA2A6-579F-0CCF-F461-5ABA86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4" y="5033092"/>
            <a:ext cx="1121977" cy="1198562"/>
          </a:xfrm>
          <a:prstGeom prst="rect">
            <a:avLst/>
          </a:prstGeom>
        </p:spPr>
      </p:pic>
      <p:pic>
        <p:nvPicPr>
          <p:cNvPr id="12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60ED217B-9920-860A-C005-19A14F830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3864101"/>
            <a:ext cx="1343030" cy="987686"/>
          </a:xfrm>
          <a:prstGeom prst="rect">
            <a:avLst/>
          </a:prstGeom>
        </p:spPr>
      </p:pic>
      <p:pic>
        <p:nvPicPr>
          <p:cNvPr id="13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1560A655-393A-C348-570B-36C9DF6D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7" y="317478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31CEAB3-3A01-138B-44FF-C3E96A157B2C}"/>
              </a:ext>
            </a:extLst>
          </p:cNvPr>
          <p:cNvSpPr/>
          <p:nvPr/>
        </p:nvSpPr>
        <p:spPr>
          <a:xfrm>
            <a:off x="2544097" y="4048432"/>
            <a:ext cx="7617542" cy="693174"/>
          </a:xfrm>
          <a:custGeom>
            <a:avLst/>
            <a:gdLst>
              <a:gd name="connsiteX0" fmla="*/ 0 w 7617542"/>
              <a:gd name="connsiteY0" fmla="*/ 516194 h 693174"/>
              <a:gd name="connsiteX1" fmla="*/ 235974 w 7617542"/>
              <a:gd name="connsiteY1" fmla="*/ 641555 h 693174"/>
              <a:gd name="connsiteX2" fmla="*/ 523568 w 7617542"/>
              <a:gd name="connsiteY2" fmla="*/ 693174 h 693174"/>
              <a:gd name="connsiteX3" fmla="*/ 1010264 w 7617542"/>
              <a:gd name="connsiteY3" fmla="*/ 663678 h 693174"/>
              <a:gd name="connsiteX4" fmla="*/ 1157748 w 7617542"/>
              <a:gd name="connsiteY4" fmla="*/ 612058 h 693174"/>
              <a:gd name="connsiteX5" fmla="*/ 1305232 w 7617542"/>
              <a:gd name="connsiteY5" fmla="*/ 567813 h 693174"/>
              <a:gd name="connsiteX6" fmla="*/ 1415845 w 7617542"/>
              <a:gd name="connsiteY6" fmla="*/ 486697 h 693174"/>
              <a:gd name="connsiteX7" fmla="*/ 1659193 w 7617542"/>
              <a:gd name="connsiteY7" fmla="*/ 346587 h 693174"/>
              <a:gd name="connsiteX8" fmla="*/ 1843548 w 7617542"/>
              <a:gd name="connsiteY8" fmla="*/ 235974 h 693174"/>
              <a:gd name="connsiteX9" fmla="*/ 1873045 w 7617542"/>
              <a:gd name="connsiteY9" fmla="*/ 206478 h 693174"/>
              <a:gd name="connsiteX10" fmla="*/ 2035277 w 7617542"/>
              <a:gd name="connsiteY10" fmla="*/ 132736 h 693174"/>
              <a:gd name="connsiteX11" fmla="*/ 2153264 w 7617542"/>
              <a:gd name="connsiteY11" fmla="*/ 88491 h 693174"/>
              <a:gd name="connsiteX12" fmla="*/ 2492477 w 7617542"/>
              <a:gd name="connsiteY12" fmla="*/ 44245 h 693174"/>
              <a:gd name="connsiteX13" fmla="*/ 2684206 w 7617542"/>
              <a:gd name="connsiteY13" fmla="*/ 29497 h 693174"/>
              <a:gd name="connsiteX14" fmla="*/ 3170903 w 7617542"/>
              <a:gd name="connsiteY14" fmla="*/ 14749 h 693174"/>
              <a:gd name="connsiteX15" fmla="*/ 3532238 w 7617542"/>
              <a:gd name="connsiteY15" fmla="*/ 0 h 693174"/>
              <a:gd name="connsiteX16" fmla="*/ 4291780 w 7617542"/>
              <a:gd name="connsiteY16" fmla="*/ 29497 h 693174"/>
              <a:gd name="connsiteX17" fmla="*/ 5390535 w 7617542"/>
              <a:gd name="connsiteY17" fmla="*/ 125362 h 693174"/>
              <a:gd name="connsiteX18" fmla="*/ 6150077 w 7617542"/>
              <a:gd name="connsiteY18" fmla="*/ 265471 h 693174"/>
              <a:gd name="connsiteX19" fmla="*/ 6754761 w 7617542"/>
              <a:gd name="connsiteY19" fmla="*/ 361336 h 693174"/>
              <a:gd name="connsiteX20" fmla="*/ 7617542 w 7617542"/>
              <a:gd name="connsiteY20" fmla="*/ 331839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17542" h="693174">
                <a:moveTo>
                  <a:pt x="0" y="516194"/>
                </a:moveTo>
                <a:cubicBezTo>
                  <a:pt x="142278" y="539906"/>
                  <a:pt x="-89004" y="495646"/>
                  <a:pt x="235974" y="641555"/>
                </a:cubicBezTo>
                <a:cubicBezTo>
                  <a:pt x="342600" y="689428"/>
                  <a:pt x="415460" y="686417"/>
                  <a:pt x="523568" y="693174"/>
                </a:cubicBezTo>
                <a:cubicBezTo>
                  <a:pt x="685800" y="683342"/>
                  <a:pt x="849048" y="684299"/>
                  <a:pt x="1010264" y="663678"/>
                </a:cubicBezTo>
                <a:cubicBezTo>
                  <a:pt x="1061929" y="657070"/>
                  <a:pt x="1108213" y="628157"/>
                  <a:pt x="1157748" y="612058"/>
                </a:cubicBezTo>
                <a:cubicBezTo>
                  <a:pt x="1206561" y="596194"/>
                  <a:pt x="1256071" y="582561"/>
                  <a:pt x="1305232" y="567813"/>
                </a:cubicBezTo>
                <a:cubicBezTo>
                  <a:pt x="1342103" y="540774"/>
                  <a:pt x="1377153" y="511059"/>
                  <a:pt x="1415845" y="486697"/>
                </a:cubicBezTo>
                <a:cubicBezTo>
                  <a:pt x="1638094" y="346762"/>
                  <a:pt x="1330019" y="585985"/>
                  <a:pt x="1659193" y="346587"/>
                </a:cubicBezTo>
                <a:cubicBezTo>
                  <a:pt x="1882084" y="184486"/>
                  <a:pt x="1583059" y="395161"/>
                  <a:pt x="1843548" y="235974"/>
                </a:cubicBezTo>
                <a:cubicBezTo>
                  <a:pt x="1855413" y="228723"/>
                  <a:pt x="1861349" y="213997"/>
                  <a:pt x="1873045" y="206478"/>
                </a:cubicBezTo>
                <a:cubicBezTo>
                  <a:pt x="1907572" y="184282"/>
                  <a:pt x="2000249" y="146497"/>
                  <a:pt x="2035277" y="132736"/>
                </a:cubicBezTo>
                <a:cubicBezTo>
                  <a:pt x="2074372" y="117377"/>
                  <a:pt x="2112451" y="98419"/>
                  <a:pt x="2153264" y="88491"/>
                </a:cubicBezTo>
                <a:cubicBezTo>
                  <a:pt x="2189887" y="79583"/>
                  <a:pt x="2469417" y="46506"/>
                  <a:pt x="2492477" y="44245"/>
                </a:cubicBezTo>
                <a:cubicBezTo>
                  <a:pt x="2556270" y="37991"/>
                  <a:pt x="2620206" y="33052"/>
                  <a:pt x="2684206" y="29497"/>
                </a:cubicBezTo>
                <a:cubicBezTo>
                  <a:pt x="2801446" y="22984"/>
                  <a:pt x="3069602" y="18242"/>
                  <a:pt x="3170903" y="14749"/>
                </a:cubicBezTo>
                <a:lnTo>
                  <a:pt x="3532238" y="0"/>
                </a:lnTo>
                <a:cubicBezTo>
                  <a:pt x="3785419" y="9832"/>
                  <a:pt x="4038983" y="12443"/>
                  <a:pt x="4291780" y="29497"/>
                </a:cubicBezTo>
                <a:cubicBezTo>
                  <a:pt x="4658589" y="54242"/>
                  <a:pt x="5390535" y="125362"/>
                  <a:pt x="5390535" y="125362"/>
                </a:cubicBezTo>
                <a:lnTo>
                  <a:pt x="6150077" y="265471"/>
                </a:lnTo>
                <a:cubicBezTo>
                  <a:pt x="6658927" y="361480"/>
                  <a:pt x="6408085" y="334668"/>
                  <a:pt x="6754761" y="361336"/>
                </a:cubicBezTo>
                <a:cubicBezTo>
                  <a:pt x="7484741" y="328892"/>
                  <a:pt x="7196994" y="331839"/>
                  <a:pt x="7617542" y="33183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D0D4A42-BC30-9453-5FF9-25E7A7490D1F}"/>
              </a:ext>
            </a:extLst>
          </p:cNvPr>
          <p:cNvSpPr/>
          <p:nvPr/>
        </p:nvSpPr>
        <p:spPr>
          <a:xfrm>
            <a:off x="1644445" y="4490884"/>
            <a:ext cx="8649929" cy="862781"/>
          </a:xfrm>
          <a:custGeom>
            <a:avLst/>
            <a:gdLst>
              <a:gd name="connsiteX0" fmla="*/ 0 w 8649929"/>
              <a:gd name="connsiteY0" fmla="*/ 0 h 862781"/>
              <a:gd name="connsiteX1" fmla="*/ 7374 w 8649929"/>
              <a:gd name="connsiteY1" fmla="*/ 51619 h 862781"/>
              <a:gd name="connsiteX2" fmla="*/ 103239 w 8649929"/>
              <a:gd name="connsiteY2" fmla="*/ 221226 h 862781"/>
              <a:gd name="connsiteX3" fmla="*/ 206478 w 8649929"/>
              <a:gd name="connsiteY3" fmla="*/ 368710 h 862781"/>
              <a:gd name="connsiteX4" fmla="*/ 420329 w 8649929"/>
              <a:gd name="connsiteY4" fmla="*/ 597310 h 862781"/>
              <a:gd name="connsiteX5" fmla="*/ 589936 w 8649929"/>
              <a:gd name="connsiteY5" fmla="*/ 700548 h 862781"/>
              <a:gd name="connsiteX6" fmla="*/ 803787 w 8649929"/>
              <a:gd name="connsiteY6" fmla="*/ 766916 h 862781"/>
              <a:gd name="connsiteX7" fmla="*/ 1592826 w 8649929"/>
              <a:gd name="connsiteY7" fmla="*/ 862781 h 862781"/>
              <a:gd name="connsiteX8" fmla="*/ 2116394 w 8649929"/>
              <a:gd name="connsiteY8" fmla="*/ 796413 h 862781"/>
              <a:gd name="connsiteX9" fmla="*/ 2212258 w 8649929"/>
              <a:gd name="connsiteY9" fmla="*/ 715297 h 862781"/>
              <a:gd name="connsiteX10" fmla="*/ 2278626 w 8649929"/>
              <a:gd name="connsiteY10" fmla="*/ 626806 h 862781"/>
              <a:gd name="connsiteX11" fmla="*/ 2470355 w 8649929"/>
              <a:gd name="connsiteY11" fmla="*/ 442451 h 862781"/>
              <a:gd name="connsiteX12" fmla="*/ 2507226 w 8649929"/>
              <a:gd name="connsiteY12" fmla="*/ 361335 h 862781"/>
              <a:gd name="connsiteX13" fmla="*/ 2595716 w 8649929"/>
              <a:gd name="connsiteY13" fmla="*/ 250722 h 862781"/>
              <a:gd name="connsiteX14" fmla="*/ 2632587 w 8649929"/>
              <a:gd name="connsiteY14" fmla="*/ 199103 h 862781"/>
              <a:gd name="connsiteX15" fmla="*/ 2735826 w 8649929"/>
              <a:gd name="connsiteY15" fmla="*/ 125361 h 862781"/>
              <a:gd name="connsiteX16" fmla="*/ 2979174 w 8649929"/>
              <a:gd name="connsiteY16" fmla="*/ 81116 h 862781"/>
              <a:gd name="connsiteX17" fmla="*/ 3377381 w 8649929"/>
              <a:gd name="connsiteY17" fmla="*/ 66368 h 862781"/>
              <a:gd name="connsiteX18" fmla="*/ 5980471 w 8649929"/>
              <a:gd name="connsiteY18" fmla="*/ 73742 h 862781"/>
              <a:gd name="connsiteX19" fmla="*/ 6268065 w 8649929"/>
              <a:gd name="connsiteY19" fmla="*/ 88490 h 862781"/>
              <a:gd name="connsiteX20" fmla="*/ 8052620 w 8649929"/>
              <a:gd name="connsiteY20" fmla="*/ 95864 h 862781"/>
              <a:gd name="connsiteX21" fmla="*/ 8303342 w 8649929"/>
              <a:gd name="connsiteY21" fmla="*/ 110613 h 862781"/>
              <a:gd name="connsiteX22" fmla="*/ 8450826 w 8649929"/>
              <a:gd name="connsiteY22" fmla="*/ 117987 h 862781"/>
              <a:gd name="connsiteX23" fmla="*/ 8649929 w 8649929"/>
              <a:gd name="connsiteY23" fmla="*/ 117987 h 86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649929" h="862781">
                <a:moveTo>
                  <a:pt x="0" y="0"/>
                </a:moveTo>
                <a:cubicBezTo>
                  <a:pt x="2458" y="17206"/>
                  <a:pt x="1878" y="35130"/>
                  <a:pt x="7374" y="51619"/>
                </a:cubicBezTo>
                <a:cubicBezTo>
                  <a:pt x="19245" y="87231"/>
                  <a:pt x="97640" y="212706"/>
                  <a:pt x="103239" y="221226"/>
                </a:cubicBezTo>
                <a:cubicBezTo>
                  <a:pt x="136195" y="271376"/>
                  <a:pt x="167796" y="322832"/>
                  <a:pt x="206478" y="368710"/>
                </a:cubicBezTo>
                <a:cubicBezTo>
                  <a:pt x="273738" y="448484"/>
                  <a:pt x="331198" y="543057"/>
                  <a:pt x="420329" y="597310"/>
                </a:cubicBezTo>
                <a:cubicBezTo>
                  <a:pt x="476865" y="631723"/>
                  <a:pt x="529407" y="673776"/>
                  <a:pt x="589936" y="700548"/>
                </a:cubicBezTo>
                <a:cubicBezTo>
                  <a:pt x="658195" y="730739"/>
                  <a:pt x="731270" y="749252"/>
                  <a:pt x="803787" y="766916"/>
                </a:cubicBezTo>
                <a:cubicBezTo>
                  <a:pt x="1201789" y="863865"/>
                  <a:pt x="1162218" y="840508"/>
                  <a:pt x="1592826" y="862781"/>
                </a:cubicBezTo>
                <a:cubicBezTo>
                  <a:pt x="1790455" y="857439"/>
                  <a:pt x="1929077" y="872136"/>
                  <a:pt x="2116394" y="796413"/>
                </a:cubicBezTo>
                <a:cubicBezTo>
                  <a:pt x="2155202" y="780725"/>
                  <a:pt x="2183324" y="745546"/>
                  <a:pt x="2212258" y="715297"/>
                </a:cubicBezTo>
                <a:cubicBezTo>
                  <a:pt x="2237744" y="688652"/>
                  <a:pt x="2253288" y="653592"/>
                  <a:pt x="2278626" y="626806"/>
                </a:cubicBezTo>
                <a:cubicBezTo>
                  <a:pt x="2339554" y="562397"/>
                  <a:pt x="2470355" y="442451"/>
                  <a:pt x="2470355" y="442451"/>
                </a:cubicBezTo>
                <a:cubicBezTo>
                  <a:pt x="2482645" y="415412"/>
                  <a:pt x="2490972" y="386194"/>
                  <a:pt x="2507226" y="361335"/>
                </a:cubicBezTo>
                <a:cubicBezTo>
                  <a:pt x="2533066" y="321815"/>
                  <a:pt x="2568271" y="289145"/>
                  <a:pt x="2595716" y="250722"/>
                </a:cubicBezTo>
                <a:cubicBezTo>
                  <a:pt x="2608006" y="233516"/>
                  <a:pt x="2618245" y="214640"/>
                  <a:pt x="2632587" y="199103"/>
                </a:cubicBezTo>
                <a:cubicBezTo>
                  <a:pt x="2655008" y="174814"/>
                  <a:pt x="2703222" y="137373"/>
                  <a:pt x="2735826" y="125361"/>
                </a:cubicBezTo>
                <a:cubicBezTo>
                  <a:pt x="2795363" y="103426"/>
                  <a:pt x="2930626" y="85529"/>
                  <a:pt x="2979174" y="81116"/>
                </a:cubicBezTo>
                <a:cubicBezTo>
                  <a:pt x="3026189" y="76842"/>
                  <a:pt x="3360001" y="66929"/>
                  <a:pt x="3377381" y="66368"/>
                </a:cubicBezTo>
                <a:lnTo>
                  <a:pt x="5980471" y="73742"/>
                </a:lnTo>
                <a:cubicBezTo>
                  <a:pt x="6076459" y="74477"/>
                  <a:pt x="6172080" y="87465"/>
                  <a:pt x="6268065" y="88490"/>
                </a:cubicBezTo>
                <a:lnTo>
                  <a:pt x="8052620" y="95864"/>
                </a:lnTo>
                <a:lnTo>
                  <a:pt x="8303342" y="110613"/>
                </a:lnTo>
                <a:cubicBezTo>
                  <a:pt x="8352489" y="113343"/>
                  <a:pt x="8401614" y="116940"/>
                  <a:pt x="8450826" y="117987"/>
                </a:cubicBezTo>
                <a:cubicBezTo>
                  <a:pt x="8517179" y="119399"/>
                  <a:pt x="8583561" y="117987"/>
                  <a:pt x="8649929" y="11798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99EE70D-4103-76B9-C630-009BBAAE1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62" y="4327089"/>
            <a:ext cx="916256" cy="11903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1A4999-82AE-30E8-62FC-7004C8112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54027">
            <a:off x="6138958" y="3514947"/>
            <a:ext cx="969966" cy="6983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94CCE3-EE77-B4EE-6E2D-F976A1F9E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54027">
            <a:off x="5128467" y="4258467"/>
            <a:ext cx="969966" cy="6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91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E203E-7B7C-361F-643F-43D20DA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608BB-584F-ABE1-B7AE-51E90080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Analogie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Image 4" descr="Une image contenant Rectangle, capture d’écran, texte, enveloppe&#10;&#10;Description générée automatiquement">
            <a:extLst>
              <a:ext uri="{FF2B5EF4-FFF2-40B4-BE49-F238E27FC236}">
                <a16:creationId xmlns:a16="http://schemas.microsoft.com/office/drawing/2014/main" id="{1744CF0B-2C79-0AE0-4B31-CCFAB0527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30000" r="15771" b="21399"/>
          <a:stretch/>
        </p:blipFill>
        <p:spPr>
          <a:xfrm>
            <a:off x="4770156" y="2986548"/>
            <a:ext cx="4116696" cy="2934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2D7627-9FC1-0D65-4CF8-F6EDCA780BFC}"/>
              </a:ext>
            </a:extLst>
          </p:cNvPr>
          <p:cNvSpPr txBox="1"/>
          <p:nvPr/>
        </p:nvSpPr>
        <p:spPr>
          <a:xfrm>
            <a:off x="6757554" y="3962524"/>
            <a:ext cx="2129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Destination</a:t>
            </a:r>
          </a:p>
          <a:p>
            <a:r>
              <a:rPr lang="fr-FR" sz="1600" dirty="0"/>
              <a:t>IP Destination</a:t>
            </a:r>
          </a:p>
          <a:p>
            <a:r>
              <a:rPr lang="fr-FR" sz="1600" dirty="0"/>
              <a:t>Port Destination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71CB3B-CF76-ACC5-3893-EFE7DFE56C78}"/>
              </a:ext>
            </a:extLst>
          </p:cNvPr>
          <p:cNvSpPr txBox="1"/>
          <p:nvPr/>
        </p:nvSpPr>
        <p:spPr>
          <a:xfrm>
            <a:off x="4889425" y="3110937"/>
            <a:ext cx="2129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MAC Source</a:t>
            </a:r>
          </a:p>
          <a:p>
            <a:r>
              <a:rPr lang="fr-FR" sz="1600" dirty="0"/>
              <a:t>IP Source</a:t>
            </a:r>
          </a:p>
          <a:p>
            <a:r>
              <a:rPr lang="fr-FR" sz="1600" dirty="0"/>
              <a:t>Port Source</a:t>
            </a:r>
          </a:p>
        </p:txBody>
      </p:sp>
      <p:pic>
        <p:nvPicPr>
          <p:cNvPr id="9" name="Image 8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DA0B1384-58EB-2A57-195C-9AD21190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9" y="2516904"/>
            <a:ext cx="1876425" cy="242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B9E9AE-FFB9-E46D-B65B-953FF3152086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501974" y="3731342"/>
            <a:ext cx="1268182" cy="722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FBA19F0-DE76-1DB6-7D24-445AD09BCD8F}"/>
              </a:ext>
            </a:extLst>
          </p:cNvPr>
          <p:cNvSpPr txBox="1"/>
          <p:nvPr/>
        </p:nvSpPr>
        <p:spPr>
          <a:xfrm>
            <a:off x="1833717" y="5027730"/>
            <a:ext cx="212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Charge Utile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90890C-EAD0-44A9-356A-B35B625D3C6B}"/>
              </a:ext>
            </a:extLst>
          </p:cNvPr>
          <p:cNvSpPr txBox="1"/>
          <p:nvPr/>
        </p:nvSpPr>
        <p:spPr>
          <a:xfrm>
            <a:off x="8750619" y="3962523"/>
            <a:ext cx="2557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   Nom Destinataire</a:t>
            </a:r>
          </a:p>
          <a:p>
            <a:r>
              <a:rPr lang="fr-FR" sz="1600" dirty="0"/>
              <a:t>= Adresse du destinataire</a:t>
            </a:r>
          </a:p>
          <a:p>
            <a:r>
              <a:rPr lang="fr-FR" sz="1600" dirty="0"/>
              <a:t>   Prénom destinataire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95529-9B4D-ED93-E5C3-7EC830016213}"/>
              </a:ext>
            </a:extLst>
          </p:cNvPr>
          <p:cNvSpPr txBox="1"/>
          <p:nvPr/>
        </p:nvSpPr>
        <p:spPr>
          <a:xfrm>
            <a:off x="6096000" y="3131525"/>
            <a:ext cx="35346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   Nom Émetteur</a:t>
            </a:r>
          </a:p>
          <a:p>
            <a:r>
              <a:rPr lang="fr-FR" sz="1600" dirty="0"/>
              <a:t>= Adresse Émetteur</a:t>
            </a:r>
          </a:p>
          <a:p>
            <a:r>
              <a:rPr lang="fr-FR" sz="1600" dirty="0"/>
              <a:t>   Prénom Émetteur</a:t>
            </a:r>
          </a:p>
        </p:txBody>
      </p:sp>
    </p:spTree>
    <p:extLst>
      <p:ext uri="{BB962C8B-B14F-4D97-AF65-F5344CB8AC3E}">
        <p14:creationId xmlns:p14="http://schemas.microsoft.com/office/powerpoint/2010/main" val="1282019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6C49976-3B76-E8FA-1754-9566367EEFE2}"/>
              </a:ext>
            </a:extLst>
          </p:cNvPr>
          <p:cNvSpPr/>
          <p:nvPr/>
        </p:nvSpPr>
        <p:spPr>
          <a:xfrm>
            <a:off x="4479743" y="3354760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F264F6-6800-18DD-961B-C6CFBA88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77" y="3596485"/>
            <a:ext cx="1121977" cy="1198562"/>
          </a:xfrm>
          <a:prstGeom prst="rect">
            <a:avLst/>
          </a:prstGeom>
        </p:spPr>
      </p:pic>
      <p:pic>
        <p:nvPicPr>
          <p:cNvPr id="9" name="Image 8" descr="Une image contenant habits, garçon, dessin humoristique, personne&#10;&#10;Description générée automatiquement">
            <a:extLst>
              <a:ext uri="{FF2B5EF4-FFF2-40B4-BE49-F238E27FC236}">
                <a16:creationId xmlns:a16="http://schemas.microsoft.com/office/drawing/2014/main" id="{A4107ECE-0FD3-BB0D-6501-7F3F9F0B0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5" y="3432037"/>
            <a:ext cx="2418646" cy="17270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6DA2A6-579F-0CCF-F461-5ABA86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4" y="5033092"/>
            <a:ext cx="1121977" cy="1198562"/>
          </a:xfrm>
          <a:prstGeom prst="rect">
            <a:avLst/>
          </a:prstGeom>
        </p:spPr>
      </p:pic>
      <p:pic>
        <p:nvPicPr>
          <p:cNvPr id="12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60ED217B-9920-860A-C005-19A14F830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5" y="3864101"/>
            <a:ext cx="1343030" cy="987686"/>
          </a:xfrm>
          <a:prstGeom prst="rect">
            <a:avLst/>
          </a:prstGeom>
        </p:spPr>
      </p:pic>
      <p:pic>
        <p:nvPicPr>
          <p:cNvPr id="13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1560A655-393A-C348-570B-36C9DF6D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7" y="317478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E31CEAB3-3A01-138B-44FF-C3E96A157B2C}"/>
              </a:ext>
            </a:extLst>
          </p:cNvPr>
          <p:cNvSpPr/>
          <p:nvPr/>
        </p:nvSpPr>
        <p:spPr>
          <a:xfrm>
            <a:off x="2544097" y="4048432"/>
            <a:ext cx="7617542" cy="693174"/>
          </a:xfrm>
          <a:custGeom>
            <a:avLst/>
            <a:gdLst>
              <a:gd name="connsiteX0" fmla="*/ 0 w 7617542"/>
              <a:gd name="connsiteY0" fmla="*/ 516194 h 693174"/>
              <a:gd name="connsiteX1" fmla="*/ 235974 w 7617542"/>
              <a:gd name="connsiteY1" fmla="*/ 641555 h 693174"/>
              <a:gd name="connsiteX2" fmla="*/ 523568 w 7617542"/>
              <a:gd name="connsiteY2" fmla="*/ 693174 h 693174"/>
              <a:gd name="connsiteX3" fmla="*/ 1010264 w 7617542"/>
              <a:gd name="connsiteY3" fmla="*/ 663678 h 693174"/>
              <a:gd name="connsiteX4" fmla="*/ 1157748 w 7617542"/>
              <a:gd name="connsiteY4" fmla="*/ 612058 h 693174"/>
              <a:gd name="connsiteX5" fmla="*/ 1305232 w 7617542"/>
              <a:gd name="connsiteY5" fmla="*/ 567813 h 693174"/>
              <a:gd name="connsiteX6" fmla="*/ 1415845 w 7617542"/>
              <a:gd name="connsiteY6" fmla="*/ 486697 h 693174"/>
              <a:gd name="connsiteX7" fmla="*/ 1659193 w 7617542"/>
              <a:gd name="connsiteY7" fmla="*/ 346587 h 693174"/>
              <a:gd name="connsiteX8" fmla="*/ 1843548 w 7617542"/>
              <a:gd name="connsiteY8" fmla="*/ 235974 h 693174"/>
              <a:gd name="connsiteX9" fmla="*/ 1873045 w 7617542"/>
              <a:gd name="connsiteY9" fmla="*/ 206478 h 693174"/>
              <a:gd name="connsiteX10" fmla="*/ 2035277 w 7617542"/>
              <a:gd name="connsiteY10" fmla="*/ 132736 h 693174"/>
              <a:gd name="connsiteX11" fmla="*/ 2153264 w 7617542"/>
              <a:gd name="connsiteY11" fmla="*/ 88491 h 693174"/>
              <a:gd name="connsiteX12" fmla="*/ 2492477 w 7617542"/>
              <a:gd name="connsiteY12" fmla="*/ 44245 h 693174"/>
              <a:gd name="connsiteX13" fmla="*/ 2684206 w 7617542"/>
              <a:gd name="connsiteY13" fmla="*/ 29497 h 693174"/>
              <a:gd name="connsiteX14" fmla="*/ 3170903 w 7617542"/>
              <a:gd name="connsiteY14" fmla="*/ 14749 h 693174"/>
              <a:gd name="connsiteX15" fmla="*/ 3532238 w 7617542"/>
              <a:gd name="connsiteY15" fmla="*/ 0 h 693174"/>
              <a:gd name="connsiteX16" fmla="*/ 4291780 w 7617542"/>
              <a:gd name="connsiteY16" fmla="*/ 29497 h 693174"/>
              <a:gd name="connsiteX17" fmla="*/ 5390535 w 7617542"/>
              <a:gd name="connsiteY17" fmla="*/ 125362 h 693174"/>
              <a:gd name="connsiteX18" fmla="*/ 6150077 w 7617542"/>
              <a:gd name="connsiteY18" fmla="*/ 265471 h 693174"/>
              <a:gd name="connsiteX19" fmla="*/ 6754761 w 7617542"/>
              <a:gd name="connsiteY19" fmla="*/ 361336 h 693174"/>
              <a:gd name="connsiteX20" fmla="*/ 7617542 w 7617542"/>
              <a:gd name="connsiteY20" fmla="*/ 331839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17542" h="693174">
                <a:moveTo>
                  <a:pt x="0" y="516194"/>
                </a:moveTo>
                <a:cubicBezTo>
                  <a:pt x="142278" y="539906"/>
                  <a:pt x="-89004" y="495646"/>
                  <a:pt x="235974" y="641555"/>
                </a:cubicBezTo>
                <a:cubicBezTo>
                  <a:pt x="342600" y="689428"/>
                  <a:pt x="415460" y="686417"/>
                  <a:pt x="523568" y="693174"/>
                </a:cubicBezTo>
                <a:cubicBezTo>
                  <a:pt x="685800" y="683342"/>
                  <a:pt x="849048" y="684299"/>
                  <a:pt x="1010264" y="663678"/>
                </a:cubicBezTo>
                <a:cubicBezTo>
                  <a:pt x="1061929" y="657070"/>
                  <a:pt x="1108213" y="628157"/>
                  <a:pt x="1157748" y="612058"/>
                </a:cubicBezTo>
                <a:cubicBezTo>
                  <a:pt x="1206561" y="596194"/>
                  <a:pt x="1256071" y="582561"/>
                  <a:pt x="1305232" y="567813"/>
                </a:cubicBezTo>
                <a:cubicBezTo>
                  <a:pt x="1342103" y="540774"/>
                  <a:pt x="1377153" y="511059"/>
                  <a:pt x="1415845" y="486697"/>
                </a:cubicBezTo>
                <a:cubicBezTo>
                  <a:pt x="1638094" y="346762"/>
                  <a:pt x="1330019" y="585985"/>
                  <a:pt x="1659193" y="346587"/>
                </a:cubicBezTo>
                <a:cubicBezTo>
                  <a:pt x="1882084" y="184486"/>
                  <a:pt x="1583059" y="395161"/>
                  <a:pt x="1843548" y="235974"/>
                </a:cubicBezTo>
                <a:cubicBezTo>
                  <a:pt x="1855413" y="228723"/>
                  <a:pt x="1861349" y="213997"/>
                  <a:pt x="1873045" y="206478"/>
                </a:cubicBezTo>
                <a:cubicBezTo>
                  <a:pt x="1907572" y="184282"/>
                  <a:pt x="2000249" y="146497"/>
                  <a:pt x="2035277" y="132736"/>
                </a:cubicBezTo>
                <a:cubicBezTo>
                  <a:pt x="2074372" y="117377"/>
                  <a:pt x="2112451" y="98419"/>
                  <a:pt x="2153264" y="88491"/>
                </a:cubicBezTo>
                <a:cubicBezTo>
                  <a:pt x="2189887" y="79583"/>
                  <a:pt x="2469417" y="46506"/>
                  <a:pt x="2492477" y="44245"/>
                </a:cubicBezTo>
                <a:cubicBezTo>
                  <a:pt x="2556270" y="37991"/>
                  <a:pt x="2620206" y="33052"/>
                  <a:pt x="2684206" y="29497"/>
                </a:cubicBezTo>
                <a:cubicBezTo>
                  <a:pt x="2801446" y="22984"/>
                  <a:pt x="3069602" y="18242"/>
                  <a:pt x="3170903" y="14749"/>
                </a:cubicBezTo>
                <a:lnTo>
                  <a:pt x="3532238" y="0"/>
                </a:lnTo>
                <a:cubicBezTo>
                  <a:pt x="3785419" y="9832"/>
                  <a:pt x="4038983" y="12443"/>
                  <a:pt x="4291780" y="29497"/>
                </a:cubicBezTo>
                <a:cubicBezTo>
                  <a:pt x="4658589" y="54242"/>
                  <a:pt x="5390535" y="125362"/>
                  <a:pt x="5390535" y="125362"/>
                </a:cubicBezTo>
                <a:lnTo>
                  <a:pt x="6150077" y="265471"/>
                </a:lnTo>
                <a:cubicBezTo>
                  <a:pt x="6658927" y="361480"/>
                  <a:pt x="6408085" y="334668"/>
                  <a:pt x="6754761" y="361336"/>
                </a:cubicBezTo>
                <a:cubicBezTo>
                  <a:pt x="7484741" y="328892"/>
                  <a:pt x="7196994" y="331839"/>
                  <a:pt x="7617542" y="33183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D0D4A42-BC30-9453-5FF9-25E7A7490D1F}"/>
              </a:ext>
            </a:extLst>
          </p:cNvPr>
          <p:cNvSpPr/>
          <p:nvPr/>
        </p:nvSpPr>
        <p:spPr>
          <a:xfrm>
            <a:off x="1644445" y="4490884"/>
            <a:ext cx="8649929" cy="862781"/>
          </a:xfrm>
          <a:custGeom>
            <a:avLst/>
            <a:gdLst>
              <a:gd name="connsiteX0" fmla="*/ 0 w 8649929"/>
              <a:gd name="connsiteY0" fmla="*/ 0 h 862781"/>
              <a:gd name="connsiteX1" fmla="*/ 7374 w 8649929"/>
              <a:gd name="connsiteY1" fmla="*/ 51619 h 862781"/>
              <a:gd name="connsiteX2" fmla="*/ 103239 w 8649929"/>
              <a:gd name="connsiteY2" fmla="*/ 221226 h 862781"/>
              <a:gd name="connsiteX3" fmla="*/ 206478 w 8649929"/>
              <a:gd name="connsiteY3" fmla="*/ 368710 h 862781"/>
              <a:gd name="connsiteX4" fmla="*/ 420329 w 8649929"/>
              <a:gd name="connsiteY4" fmla="*/ 597310 h 862781"/>
              <a:gd name="connsiteX5" fmla="*/ 589936 w 8649929"/>
              <a:gd name="connsiteY5" fmla="*/ 700548 h 862781"/>
              <a:gd name="connsiteX6" fmla="*/ 803787 w 8649929"/>
              <a:gd name="connsiteY6" fmla="*/ 766916 h 862781"/>
              <a:gd name="connsiteX7" fmla="*/ 1592826 w 8649929"/>
              <a:gd name="connsiteY7" fmla="*/ 862781 h 862781"/>
              <a:gd name="connsiteX8" fmla="*/ 2116394 w 8649929"/>
              <a:gd name="connsiteY8" fmla="*/ 796413 h 862781"/>
              <a:gd name="connsiteX9" fmla="*/ 2212258 w 8649929"/>
              <a:gd name="connsiteY9" fmla="*/ 715297 h 862781"/>
              <a:gd name="connsiteX10" fmla="*/ 2278626 w 8649929"/>
              <a:gd name="connsiteY10" fmla="*/ 626806 h 862781"/>
              <a:gd name="connsiteX11" fmla="*/ 2470355 w 8649929"/>
              <a:gd name="connsiteY11" fmla="*/ 442451 h 862781"/>
              <a:gd name="connsiteX12" fmla="*/ 2507226 w 8649929"/>
              <a:gd name="connsiteY12" fmla="*/ 361335 h 862781"/>
              <a:gd name="connsiteX13" fmla="*/ 2595716 w 8649929"/>
              <a:gd name="connsiteY13" fmla="*/ 250722 h 862781"/>
              <a:gd name="connsiteX14" fmla="*/ 2632587 w 8649929"/>
              <a:gd name="connsiteY14" fmla="*/ 199103 h 862781"/>
              <a:gd name="connsiteX15" fmla="*/ 2735826 w 8649929"/>
              <a:gd name="connsiteY15" fmla="*/ 125361 h 862781"/>
              <a:gd name="connsiteX16" fmla="*/ 2979174 w 8649929"/>
              <a:gd name="connsiteY16" fmla="*/ 81116 h 862781"/>
              <a:gd name="connsiteX17" fmla="*/ 3377381 w 8649929"/>
              <a:gd name="connsiteY17" fmla="*/ 66368 h 862781"/>
              <a:gd name="connsiteX18" fmla="*/ 5980471 w 8649929"/>
              <a:gd name="connsiteY18" fmla="*/ 73742 h 862781"/>
              <a:gd name="connsiteX19" fmla="*/ 6268065 w 8649929"/>
              <a:gd name="connsiteY19" fmla="*/ 88490 h 862781"/>
              <a:gd name="connsiteX20" fmla="*/ 8052620 w 8649929"/>
              <a:gd name="connsiteY20" fmla="*/ 95864 h 862781"/>
              <a:gd name="connsiteX21" fmla="*/ 8303342 w 8649929"/>
              <a:gd name="connsiteY21" fmla="*/ 110613 h 862781"/>
              <a:gd name="connsiteX22" fmla="*/ 8450826 w 8649929"/>
              <a:gd name="connsiteY22" fmla="*/ 117987 h 862781"/>
              <a:gd name="connsiteX23" fmla="*/ 8649929 w 8649929"/>
              <a:gd name="connsiteY23" fmla="*/ 117987 h 86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649929" h="862781">
                <a:moveTo>
                  <a:pt x="0" y="0"/>
                </a:moveTo>
                <a:cubicBezTo>
                  <a:pt x="2458" y="17206"/>
                  <a:pt x="1878" y="35130"/>
                  <a:pt x="7374" y="51619"/>
                </a:cubicBezTo>
                <a:cubicBezTo>
                  <a:pt x="19245" y="87231"/>
                  <a:pt x="97640" y="212706"/>
                  <a:pt x="103239" y="221226"/>
                </a:cubicBezTo>
                <a:cubicBezTo>
                  <a:pt x="136195" y="271376"/>
                  <a:pt x="167796" y="322832"/>
                  <a:pt x="206478" y="368710"/>
                </a:cubicBezTo>
                <a:cubicBezTo>
                  <a:pt x="273738" y="448484"/>
                  <a:pt x="331198" y="543057"/>
                  <a:pt x="420329" y="597310"/>
                </a:cubicBezTo>
                <a:cubicBezTo>
                  <a:pt x="476865" y="631723"/>
                  <a:pt x="529407" y="673776"/>
                  <a:pt x="589936" y="700548"/>
                </a:cubicBezTo>
                <a:cubicBezTo>
                  <a:pt x="658195" y="730739"/>
                  <a:pt x="731270" y="749252"/>
                  <a:pt x="803787" y="766916"/>
                </a:cubicBezTo>
                <a:cubicBezTo>
                  <a:pt x="1201789" y="863865"/>
                  <a:pt x="1162218" y="840508"/>
                  <a:pt x="1592826" y="862781"/>
                </a:cubicBezTo>
                <a:cubicBezTo>
                  <a:pt x="1790455" y="857439"/>
                  <a:pt x="1929077" y="872136"/>
                  <a:pt x="2116394" y="796413"/>
                </a:cubicBezTo>
                <a:cubicBezTo>
                  <a:pt x="2155202" y="780725"/>
                  <a:pt x="2183324" y="745546"/>
                  <a:pt x="2212258" y="715297"/>
                </a:cubicBezTo>
                <a:cubicBezTo>
                  <a:pt x="2237744" y="688652"/>
                  <a:pt x="2253288" y="653592"/>
                  <a:pt x="2278626" y="626806"/>
                </a:cubicBezTo>
                <a:cubicBezTo>
                  <a:pt x="2339554" y="562397"/>
                  <a:pt x="2470355" y="442451"/>
                  <a:pt x="2470355" y="442451"/>
                </a:cubicBezTo>
                <a:cubicBezTo>
                  <a:pt x="2482645" y="415412"/>
                  <a:pt x="2490972" y="386194"/>
                  <a:pt x="2507226" y="361335"/>
                </a:cubicBezTo>
                <a:cubicBezTo>
                  <a:pt x="2533066" y="321815"/>
                  <a:pt x="2568271" y="289145"/>
                  <a:pt x="2595716" y="250722"/>
                </a:cubicBezTo>
                <a:cubicBezTo>
                  <a:pt x="2608006" y="233516"/>
                  <a:pt x="2618245" y="214640"/>
                  <a:pt x="2632587" y="199103"/>
                </a:cubicBezTo>
                <a:cubicBezTo>
                  <a:pt x="2655008" y="174814"/>
                  <a:pt x="2703222" y="137373"/>
                  <a:pt x="2735826" y="125361"/>
                </a:cubicBezTo>
                <a:cubicBezTo>
                  <a:pt x="2795363" y="103426"/>
                  <a:pt x="2930626" y="85529"/>
                  <a:pt x="2979174" y="81116"/>
                </a:cubicBezTo>
                <a:cubicBezTo>
                  <a:pt x="3026189" y="76842"/>
                  <a:pt x="3360001" y="66929"/>
                  <a:pt x="3377381" y="66368"/>
                </a:cubicBezTo>
                <a:lnTo>
                  <a:pt x="5980471" y="73742"/>
                </a:lnTo>
                <a:cubicBezTo>
                  <a:pt x="6076459" y="74477"/>
                  <a:pt x="6172080" y="87465"/>
                  <a:pt x="6268065" y="88490"/>
                </a:cubicBezTo>
                <a:lnTo>
                  <a:pt x="8052620" y="95864"/>
                </a:lnTo>
                <a:lnTo>
                  <a:pt x="8303342" y="110613"/>
                </a:lnTo>
                <a:cubicBezTo>
                  <a:pt x="8352489" y="113343"/>
                  <a:pt x="8401614" y="116940"/>
                  <a:pt x="8450826" y="117987"/>
                </a:cubicBezTo>
                <a:cubicBezTo>
                  <a:pt x="8517179" y="119399"/>
                  <a:pt x="8583561" y="117987"/>
                  <a:pt x="8649929" y="11798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9770628-3678-6623-4107-A32075908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51515">
            <a:off x="6390748" y="3511018"/>
            <a:ext cx="1037306" cy="73561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CE21132-D2A8-F750-8CED-C76815A23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51515">
            <a:off x="5178550" y="4256622"/>
            <a:ext cx="1037306" cy="7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0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F2142-E9B8-4CBD-7871-559C1C17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F15D6B-5418-1D98-55A4-897DA658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16bits : 65536 ports disponibles</a:t>
            </a:r>
          </a:p>
          <a:p>
            <a:r>
              <a:rPr lang="fr-FR" dirty="0"/>
              <a:t>Port 0 -&gt; 1023 : Ports « Bien connus ». Ex :</a:t>
            </a:r>
          </a:p>
          <a:p>
            <a:pPr lvl="1"/>
            <a:r>
              <a:rPr lang="fr-FR" dirty="0"/>
              <a:t>20 &amp; 21 : FTP</a:t>
            </a:r>
          </a:p>
          <a:p>
            <a:pPr lvl="1"/>
            <a:r>
              <a:rPr lang="fr-FR" dirty="0"/>
              <a:t>22 : </a:t>
            </a:r>
            <a:r>
              <a:rPr lang="fr-FR" dirty="0" err="1"/>
              <a:t>SSH</a:t>
            </a:r>
            <a:endParaRPr lang="fr-FR" dirty="0"/>
          </a:p>
          <a:p>
            <a:pPr lvl="1"/>
            <a:r>
              <a:rPr lang="fr-FR" dirty="0"/>
              <a:t>23: Telnet</a:t>
            </a:r>
          </a:p>
          <a:p>
            <a:pPr lvl="1"/>
            <a:r>
              <a:rPr lang="fr-FR" dirty="0"/>
              <a:t>80 : HTTP</a:t>
            </a:r>
          </a:p>
          <a:p>
            <a:pPr lvl="1"/>
            <a:r>
              <a:rPr lang="fr-FR" dirty="0"/>
              <a:t>443 : HTTPS</a:t>
            </a:r>
          </a:p>
          <a:p>
            <a:pPr lvl="1"/>
            <a:r>
              <a:rPr lang="fr-FR" dirty="0"/>
              <a:t>502 : Modbus</a:t>
            </a:r>
          </a:p>
          <a:p>
            <a:r>
              <a:rPr lang="fr-FR" dirty="0"/>
              <a:t>Port 1024 -&gt; 49151 : Ports enregistrés auprès de l’IANA</a:t>
            </a:r>
          </a:p>
          <a:p>
            <a:r>
              <a:rPr lang="fr-FR" dirty="0"/>
              <a:t>Port 49152 -&gt; Port 65535 : Autres et ports dynamiques</a:t>
            </a:r>
          </a:p>
        </p:txBody>
      </p:sp>
    </p:spTree>
    <p:extLst>
      <p:ext uri="{BB962C8B-B14F-4D97-AF65-F5344CB8AC3E}">
        <p14:creationId xmlns:p14="http://schemas.microsoft.com/office/powerpoint/2010/main" val="753316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Cherchez sur votre 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Ports ouverts et a quels applicatifs ils correspondent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100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A8A3B-FB1F-17B7-461B-5231CA47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d’un 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2A0745-9B4E-81C1-6F9B-159558596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828DA4-2D41-DB96-4D10-F10FAB75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32" y="1825625"/>
            <a:ext cx="6524625" cy="4524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2A1059-94D7-A9B9-98ED-568940654BFE}"/>
              </a:ext>
            </a:extLst>
          </p:cNvPr>
          <p:cNvSpPr/>
          <p:nvPr/>
        </p:nvSpPr>
        <p:spPr>
          <a:xfrm>
            <a:off x="3916218" y="2013527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E0E86-9B5D-6EC5-52E3-22859DDBDA33}"/>
              </a:ext>
            </a:extLst>
          </p:cNvPr>
          <p:cNvSpPr/>
          <p:nvPr/>
        </p:nvSpPr>
        <p:spPr>
          <a:xfrm>
            <a:off x="3916218" y="2335356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4A783B-61CA-D752-7249-6BBB792B5A3B}"/>
              </a:ext>
            </a:extLst>
          </p:cNvPr>
          <p:cNvSpPr/>
          <p:nvPr/>
        </p:nvSpPr>
        <p:spPr>
          <a:xfrm>
            <a:off x="3916217" y="3072173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B01D0A-2D24-02B2-50B7-3DCB630FB489}"/>
              </a:ext>
            </a:extLst>
          </p:cNvPr>
          <p:cNvSpPr/>
          <p:nvPr/>
        </p:nvSpPr>
        <p:spPr>
          <a:xfrm>
            <a:off x="3916217" y="6195001"/>
            <a:ext cx="979055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726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UDP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85886B-E1D3-3141-B148-2DF6A4F9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garantie de réception</a:t>
            </a:r>
          </a:p>
          <a:p>
            <a:r>
              <a:rPr lang="fr-FR" dirty="0"/>
              <a:t>Utilisation :</a:t>
            </a:r>
          </a:p>
          <a:p>
            <a:pPr lvl="1"/>
            <a:r>
              <a:rPr lang="fr-FR" dirty="0"/>
              <a:t>DHCP / DNS / NTP</a:t>
            </a:r>
          </a:p>
          <a:p>
            <a:pPr lvl="1"/>
            <a:r>
              <a:rPr lang="fr-FR" dirty="0"/>
              <a:t>Streaming</a:t>
            </a:r>
          </a:p>
          <a:p>
            <a:pPr lvl="1"/>
            <a:r>
              <a:rPr lang="fr-FR" dirty="0"/>
              <a:t>Jeux en réseau</a:t>
            </a:r>
          </a:p>
          <a:p>
            <a:pPr lvl="1"/>
            <a:r>
              <a:rPr lang="fr-FR" dirty="0"/>
              <a:t>Visio &amp; Appel Vidéo (Zoom / Skype ..)</a:t>
            </a:r>
          </a:p>
          <a:p>
            <a:pPr lvl="1"/>
            <a:r>
              <a:rPr lang="fr-FR" dirty="0" err="1"/>
              <a:t>VoIP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92169E-59DF-22C2-A905-CD41DAAA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5121084"/>
            <a:ext cx="972638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Physique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5099901"/>
            <a:ext cx="3431357" cy="716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393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– </a:t>
            </a:r>
            <a:r>
              <a:rPr lang="fr-FR" dirty="0" err="1"/>
              <a:t>TCP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F32C164-08B2-8215-E877-919E322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Garantie de livraison</a:t>
            </a:r>
          </a:p>
          <a:p>
            <a:r>
              <a:rPr lang="fr-FR" dirty="0"/>
              <a:t>Trames ordonnées</a:t>
            </a:r>
          </a:p>
          <a:p>
            <a:r>
              <a:rPr lang="fr-FR" dirty="0"/>
              <a:t>Correction d’erreur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FA80385-942E-B554-094F-35B5F5B9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3" y="3342410"/>
            <a:ext cx="8534400" cy="32766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0CE0C5-F3E6-FE72-A226-7987AE573D72}"/>
              </a:ext>
            </a:extLst>
          </p:cNvPr>
          <p:cNvSpPr txBox="1">
            <a:spLocks/>
          </p:cNvSpPr>
          <p:nvPr/>
        </p:nvSpPr>
        <p:spPr>
          <a:xfrm>
            <a:off x="6521245" y="1383578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Utilisation :</a:t>
            </a:r>
          </a:p>
          <a:p>
            <a:pPr lvl="1"/>
            <a:r>
              <a:rPr lang="fr-FR" dirty="0"/>
              <a:t>HTTP/HTTPS</a:t>
            </a:r>
          </a:p>
          <a:p>
            <a:pPr lvl="1"/>
            <a:r>
              <a:rPr lang="fr-FR" dirty="0"/>
              <a:t>SMTP/POP/IMAP</a:t>
            </a:r>
          </a:p>
          <a:p>
            <a:pPr lvl="1"/>
            <a:r>
              <a:rPr lang="fr-FR" dirty="0"/>
              <a:t>FTP</a:t>
            </a:r>
          </a:p>
          <a:p>
            <a:pPr lvl="1"/>
            <a:r>
              <a:rPr lang="fr-FR" dirty="0"/>
              <a:t>Streaming : Netflix + </a:t>
            </a:r>
            <a:r>
              <a:rPr lang="fr-FR" dirty="0" err="1"/>
              <a:t>Youtube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3744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– </a:t>
            </a:r>
            <a:r>
              <a:rPr lang="fr-FR" dirty="0" err="1"/>
              <a:t>TCP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F32C164-08B2-8215-E877-919E322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Garantie de livraison</a:t>
            </a:r>
          </a:p>
          <a:p>
            <a:r>
              <a:rPr lang="fr-FR" dirty="0"/>
              <a:t>Trames ordonnées</a:t>
            </a:r>
          </a:p>
          <a:p>
            <a:r>
              <a:rPr lang="fr-FR" dirty="0"/>
              <a:t>Correction d’erreur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FA80385-942E-B554-094F-35B5F5B9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3" y="3342410"/>
            <a:ext cx="8534400" cy="32766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0CE0C5-F3E6-FE72-A226-7987AE573D72}"/>
              </a:ext>
            </a:extLst>
          </p:cNvPr>
          <p:cNvSpPr txBox="1">
            <a:spLocks/>
          </p:cNvSpPr>
          <p:nvPr/>
        </p:nvSpPr>
        <p:spPr>
          <a:xfrm>
            <a:off x="6521245" y="1383578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Utilisation :</a:t>
            </a:r>
          </a:p>
          <a:p>
            <a:pPr lvl="1"/>
            <a:r>
              <a:rPr lang="fr-FR" dirty="0"/>
              <a:t>HTTP/HTTPS</a:t>
            </a:r>
          </a:p>
          <a:p>
            <a:pPr lvl="1"/>
            <a:r>
              <a:rPr lang="fr-FR" dirty="0"/>
              <a:t>SMTP/POP/IMAP</a:t>
            </a:r>
          </a:p>
          <a:p>
            <a:pPr lvl="1"/>
            <a:r>
              <a:rPr lang="fr-FR" dirty="0"/>
              <a:t>FTP</a:t>
            </a:r>
          </a:p>
          <a:p>
            <a:pPr lvl="1"/>
            <a:r>
              <a:rPr lang="fr-FR" dirty="0"/>
              <a:t>Streaming : Netflix + </a:t>
            </a:r>
            <a:r>
              <a:rPr lang="fr-FR" dirty="0" err="1"/>
              <a:t>Youtube</a:t>
            </a:r>
            <a:endParaRPr lang="fr-FR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11FE45-6474-2684-80AD-450DD7CAE428}"/>
              </a:ext>
            </a:extLst>
          </p:cNvPr>
          <p:cNvSpPr/>
          <p:nvPr/>
        </p:nvSpPr>
        <p:spPr>
          <a:xfrm>
            <a:off x="984880" y="1825624"/>
            <a:ext cx="3424888" cy="15167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668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TCP</a:t>
            </a:r>
            <a:endParaRPr lang="fr-FR" dirty="0"/>
          </a:p>
        </p:txBody>
      </p: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378AA9-508A-23AE-98F3-5F6E91EB6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" y="2219482"/>
            <a:ext cx="5867196" cy="3083334"/>
          </a:xfr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D50E77-04F5-CAC7-CE01-EA4D14C37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92" y="3730683"/>
            <a:ext cx="5411913" cy="15474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E5BDE5-1C9C-85F1-9CAA-FF211E95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00" y="1173296"/>
            <a:ext cx="5449897" cy="20923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7F3DA3-4070-A0EF-AE35-765EC07B2727}"/>
              </a:ext>
            </a:extLst>
          </p:cNvPr>
          <p:cNvSpPr/>
          <p:nvPr/>
        </p:nvSpPr>
        <p:spPr>
          <a:xfrm>
            <a:off x="7304562" y="1840373"/>
            <a:ext cx="4494147" cy="379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699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Charge utile : 25°C : 0x19 , protocole : </a:t>
            </a:r>
            <a:r>
              <a:rPr lang="fr-FR" sz="1800" dirty="0" err="1"/>
              <a:t>UDP</a:t>
            </a:r>
            <a:r>
              <a:rPr lang="fr-FR" sz="1800" dirty="0"/>
              <a:t> 0x11</a:t>
            </a:r>
          </a:p>
          <a:p>
            <a:r>
              <a:rPr lang="fr-FR" sz="1800" dirty="0"/>
              <a:t>Machine Source : MAC : </a:t>
            </a:r>
            <a:r>
              <a:rPr lang="fr-FR" sz="1800" dirty="0" err="1"/>
              <a:t>AA:AA:AA:AA:AA:AA</a:t>
            </a:r>
            <a:r>
              <a:rPr lang="fr-FR" sz="1800" dirty="0"/>
              <a:t> - 192.168.0.1 - Port 18654</a:t>
            </a:r>
          </a:p>
          <a:p>
            <a:r>
              <a:rPr lang="fr-FR" sz="1800" dirty="0"/>
              <a:t>Machine 2 (Serveur) : </a:t>
            </a:r>
            <a:r>
              <a:rPr lang="fr-FR" sz="1800" dirty="0" err="1"/>
              <a:t>BB:BB:BB:BB:BB:BB</a:t>
            </a:r>
            <a:r>
              <a:rPr lang="fr-FR" sz="1800" dirty="0"/>
              <a:t>  - 192.168.0.2 - Port 548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886E9A-F41A-A8A5-795F-BDFA4CCFE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28"/>
          <a:stretch/>
        </p:blipFill>
        <p:spPr>
          <a:xfrm>
            <a:off x="455025" y="2870499"/>
            <a:ext cx="5208355" cy="13824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109023-E34E-564A-D276-C4C980980B6B}"/>
              </a:ext>
            </a:extLst>
          </p:cNvPr>
          <p:cNvSpPr txBox="1"/>
          <p:nvPr/>
        </p:nvSpPr>
        <p:spPr>
          <a:xfrm>
            <a:off x="5770660" y="3106472"/>
            <a:ext cx="3343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Trame -&gt; AA:AA:AA:AA:AA:AA:AB:BB:BB:BB:BB:BB:BB:DD:DD:DD:DD:DD:DD:19:ABCD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A054C3-A742-B5BF-CB29-AEACF92A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4" y="4272032"/>
            <a:ext cx="4294936" cy="14417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AF9F44C-F1CB-C045-D3AA-162B2F299243}"/>
              </a:ext>
            </a:extLst>
          </p:cNvPr>
          <p:cNvSpPr txBox="1"/>
          <p:nvPr/>
        </p:nvSpPr>
        <p:spPr>
          <a:xfrm>
            <a:off x="5968180" y="4623582"/>
            <a:ext cx="520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Trame -&gt; </a:t>
            </a:r>
            <a:r>
              <a:rPr lang="fr-FR" sz="1800" dirty="0">
                <a:solidFill>
                  <a:srgbClr val="FF0000"/>
                </a:solidFill>
              </a:rPr>
              <a:t>45:00:FF:11:AB:CD:C0:A8:00:01:C0:A8:00:02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31581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Charge utile : 25°C : 0x19 , protocole : </a:t>
            </a:r>
            <a:r>
              <a:rPr lang="fr-FR" sz="1800" dirty="0" err="1"/>
              <a:t>UDP</a:t>
            </a:r>
            <a:r>
              <a:rPr lang="fr-FR" sz="1800" dirty="0"/>
              <a:t> 0x11</a:t>
            </a:r>
          </a:p>
          <a:p>
            <a:r>
              <a:rPr lang="fr-FR" sz="1800" dirty="0"/>
              <a:t>Machine Source : MAC : </a:t>
            </a:r>
            <a:r>
              <a:rPr lang="fr-FR" sz="1800" dirty="0" err="1"/>
              <a:t>AA:AA:AA:AA:AA:AA</a:t>
            </a:r>
            <a:r>
              <a:rPr lang="fr-FR" sz="1800" dirty="0"/>
              <a:t> - 192.168.0.1 - Port 18654</a:t>
            </a:r>
          </a:p>
          <a:p>
            <a:r>
              <a:rPr lang="fr-FR" sz="1800" dirty="0"/>
              <a:t>Machine 2 (Serveur) : </a:t>
            </a:r>
            <a:r>
              <a:rPr lang="fr-FR" sz="1800" dirty="0" err="1"/>
              <a:t>BB:BB:BB:BB:BB:BB</a:t>
            </a:r>
            <a:r>
              <a:rPr lang="fr-FR" sz="1800" dirty="0"/>
              <a:t>  - 192.168.0.2 - Port 548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886E9A-F41A-A8A5-795F-BDFA4CCFE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28"/>
          <a:stretch/>
        </p:blipFill>
        <p:spPr>
          <a:xfrm>
            <a:off x="455025" y="2870499"/>
            <a:ext cx="5208355" cy="13824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109023-E34E-564A-D276-C4C980980B6B}"/>
              </a:ext>
            </a:extLst>
          </p:cNvPr>
          <p:cNvSpPr txBox="1"/>
          <p:nvPr/>
        </p:nvSpPr>
        <p:spPr>
          <a:xfrm>
            <a:off x="5770660" y="3106472"/>
            <a:ext cx="33438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AA:AA:AA:AA:AA:AA:AB:BB:BB:BB:BB:BB:BB:DD:DD:DD:DD:DD:DD:19:ABCD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A054C3-A742-B5BF-CB29-AEACF92A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4" y="4272032"/>
            <a:ext cx="4294936" cy="14417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AF9F44C-F1CB-C045-D3AA-162B2F299243}"/>
              </a:ext>
            </a:extLst>
          </p:cNvPr>
          <p:cNvSpPr txBox="1"/>
          <p:nvPr/>
        </p:nvSpPr>
        <p:spPr>
          <a:xfrm>
            <a:off x="5968180" y="4623582"/>
            <a:ext cx="520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45:00:FF:11:AB:CD:C0:A8:00:01:C0:A8:00:02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E652930-DA54-0AE5-F690-16642DF57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56" y="5873402"/>
            <a:ext cx="5456904" cy="7696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77EA86-E91B-B8EA-F5D6-5B47E57CD900}"/>
              </a:ext>
            </a:extLst>
          </p:cNvPr>
          <p:cNvSpPr txBox="1"/>
          <p:nvPr/>
        </p:nvSpPr>
        <p:spPr>
          <a:xfrm>
            <a:off x="5968180" y="5992297"/>
            <a:ext cx="520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</a:rPr>
              <a:t>48:DE:02:24:00:09:AA:AB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807E7A-46B5-3012-D6B0-EEA36B76024C}"/>
              </a:ext>
            </a:extLst>
          </p:cNvPr>
          <p:cNvSpPr txBox="1"/>
          <p:nvPr/>
        </p:nvSpPr>
        <p:spPr>
          <a:xfrm>
            <a:off x="2400492" y="6196012"/>
            <a:ext cx="740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48:DE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EF9C2E-3358-6834-6A97-37304E10F792}"/>
              </a:ext>
            </a:extLst>
          </p:cNvPr>
          <p:cNvSpPr txBox="1"/>
          <p:nvPr/>
        </p:nvSpPr>
        <p:spPr>
          <a:xfrm>
            <a:off x="4900323" y="6227003"/>
            <a:ext cx="740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02:24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21DAFF-10B8-F797-4E8E-4CAD88B13235}"/>
              </a:ext>
            </a:extLst>
          </p:cNvPr>
          <p:cNvSpPr txBox="1"/>
          <p:nvPr/>
        </p:nvSpPr>
        <p:spPr>
          <a:xfrm>
            <a:off x="2160640" y="6400960"/>
            <a:ext cx="1393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8 + 1 = 00:09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73A7E75-FA3E-448D-C36A-E5BCB6A8869F}"/>
              </a:ext>
            </a:extLst>
          </p:cNvPr>
          <p:cNvSpPr txBox="1"/>
          <p:nvPr/>
        </p:nvSpPr>
        <p:spPr>
          <a:xfrm>
            <a:off x="4900323" y="6411669"/>
            <a:ext cx="1393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/>
              <a:t>AA:BB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0127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C8B5B-DCE2-ACD1-76D1-770714FE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53E9-E3F5-6365-9883-95CC3074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Charge utile : 25°C : 0x19 , protocole : </a:t>
            </a:r>
            <a:r>
              <a:rPr lang="fr-FR" sz="1800" dirty="0" err="1"/>
              <a:t>UDP</a:t>
            </a:r>
            <a:r>
              <a:rPr lang="fr-FR" sz="1800" dirty="0"/>
              <a:t> 0x11</a:t>
            </a:r>
          </a:p>
          <a:p>
            <a:r>
              <a:rPr lang="fr-FR" sz="1800" dirty="0"/>
              <a:t>Machine Source : MAC : </a:t>
            </a:r>
            <a:r>
              <a:rPr lang="fr-FR" sz="1800" dirty="0" err="1"/>
              <a:t>BB:BB:BB:BB:BB:BB</a:t>
            </a:r>
            <a:r>
              <a:rPr lang="fr-FR" sz="1800" dirty="0"/>
              <a:t> - 192.168.0.1 - Port 18654</a:t>
            </a:r>
          </a:p>
          <a:p>
            <a:r>
              <a:rPr lang="fr-FR" sz="1800" dirty="0"/>
              <a:t>Machine 2 (Serveur) : </a:t>
            </a:r>
            <a:r>
              <a:rPr lang="fr-FR" sz="1800" dirty="0" err="1"/>
              <a:t>DD:DD:DD:DD:DD:DD</a:t>
            </a:r>
            <a:r>
              <a:rPr lang="fr-FR" sz="1800" dirty="0"/>
              <a:t>  - 192.168.0.2 - Port 548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109023-E34E-564A-D276-C4C980980B6B}"/>
              </a:ext>
            </a:extLst>
          </p:cNvPr>
          <p:cNvSpPr txBox="1"/>
          <p:nvPr/>
        </p:nvSpPr>
        <p:spPr>
          <a:xfrm>
            <a:off x="1179871" y="3933147"/>
            <a:ext cx="8126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AA:AA:AA:AA:AA:AA:AB:BB:BB:BB:BB:BB:BB:DD:DD:DD:DD:DD:DD:</a:t>
            </a:r>
            <a:r>
              <a:rPr lang="fr-FR" sz="1600" dirty="0">
                <a:solidFill>
                  <a:srgbClr val="FF0000"/>
                </a:solidFill>
              </a:rPr>
              <a:t>45:00:FF:11:AB:CD:C0:A8:00:01:C0:A8:00:02:</a:t>
            </a:r>
            <a:r>
              <a:rPr lang="fr-FR" sz="1600" dirty="0">
                <a:solidFill>
                  <a:schemeClr val="accent1"/>
                </a:solidFill>
              </a:rPr>
              <a:t>48:DE:02:24:00:09:AA:AB:</a:t>
            </a:r>
            <a:r>
              <a:rPr lang="fr-FR" sz="1600" dirty="0"/>
              <a:t>19:ABCD</a:t>
            </a:r>
          </a:p>
        </p:txBody>
      </p:sp>
    </p:spTree>
    <p:extLst>
      <p:ext uri="{BB962C8B-B14F-4D97-AF65-F5344CB8AC3E}">
        <p14:creationId xmlns:p14="http://schemas.microsoft.com/office/powerpoint/2010/main" val="4018809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2E761-4314-5E54-CC32-EBDBB18E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ICMP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F32C164-08B2-8215-E877-919E322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IP ne permet pas la gestion des messages d’erreurs 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ICMP</a:t>
            </a:r>
            <a:r>
              <a:rPr lang="fr-FR" dirty="0"/>
              <a:t> s’en occupe</a:t>
            </a:r>
          </a:p>
          <a:p>
            <a:r>
              <a:rPr lang="fr-FR" dirty="0"/>
              <a:t>Utilisation classique : ping </a:t>
            </a:r>
          </a:p>
          <a:p>
            <a:endParaRPr lang="fr-FR" dirty="0"/>
          </a:p>
          <a:p>
            <a:r>
              <a:rPr lang="fr-FR" dirty="0"/>
              <a:t>Permet de tester l’accessibilité à une autre adresse IP sur le réseau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7459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0CA795-C54C-1D1E-A71F-082E65E1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 - </a:t>
            </a:r>
            <a:r>
              <a:rPr lang="fr-FR" dirty="0" err="1"/>
              <a:t>ICMP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3BC72B-58FB-8052-B1FB-42122A81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Chercher la commande PING</a:t>
            </a:r>
          </a:p>
        </p:txBody>
      </p:sp>
    </p:spTree>
    <p:extLst>
      <p:ext uri="{BB962C8B-B14F-4D97-AF65-F5344CB8AC3E}">
        <p14:creationId xmlns:p14="http://schemas.microsoft.com/office/powerpoint/2010/main" val="27171428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C0F8CC-0304-2975-6CC6-5D369C364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38D7A-4EE8-C7E9-0BA0-52DE89264C42}"/>
              </a:ext>
            </a:extLst>
          </p:cNvPr>
          <p:cNvSpPr/>
          <p:nvPr/>
        </p:nvSpPr>
        <p:spPr>
          <a:xfrm>
            <a:off x="8125905" y="1140643"/>
            <a:ext cx="3431357" cy="47950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76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Hub (Obsolète)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Agit comme une multiprise (Couche OSI 1)</a:t>
            </a:r>
          </a:p>
          <a:p>
            <a:r>
              <a:rPr lang="fr-FR" dirty="0"/>
              <a:t>Expédie toutes les trames vers tous les ports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79FB3ADB-CE84-BEC1-D894-2704CCB8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21" y="3054029"/>
            <a:ext cx="6178946" cy="28942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693594-7FEF-B6B0-7557-C45ABEC7A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37" y="3054029"/>
            <a:ext cx="45148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Coaxial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préhistoire ! </a:t>
            </a:r>
          </a:p>
          <a:p>
            <a:r>
              <a:rPr lang="fr-FR" dirty="0"/>
              <a:t>Cable coaxial RG58, terminaison </a:t>
            </a:r>
            <a:r>
              <a:rPr lang="fr-FR" dirty="0" err="1"/>
              <a:t>BNC</a:t>
            </a:r>
            <a:endParaRPr lang="fr-FR" dirty="0"/>
          </a:p>
          <a:p>
            <a:r>
              <a:rPr lang="fr-FR" dirty="0"/>
              <a:t>Topologie Bus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783C81-1925-56B5-CFDC-9150C7897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25" y="3429000"/>
            <a:ext cx="10136957" cy="24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4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Switch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Multiprise améliorée (Couche OSI 2) </a:t>
            </a:r>
          </a:p>
          <a:p>
            <a:r>
              <a:rPr lang="fr-FR" dirty="0"/>
              <a:t>Lit les trames envoyées et ne les expédie que vers les équipements avec la bonne adresse MAC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75FF5E50-CFC2-1BED-7F45-F7A84B38D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35" y="3570647"/>
            <a:ext cx="6334540" cy="2098958"/>
          </a:xfrm>
          <a:prstGeom prst="rect">
            <a:avLst/>
          </a:prstGeom>
        </p:spPr>
      </p:pic>
      <p:pic>
        <p:nvPicPr>
          <p:cNvPr id="7" name="Image 6" descr="Une image contenant texte, ordinateur, différent, électronique&#10;&#10;Description générée automatiquement">
            <a:extLst>
              <a:ext uri="{FF2B5EF4-FFF2-40B4-BE49-F238E27FC236}">
                <a16:creationId xmlns:a16="http://schemas.microsoft.com/office/drawing/2014/main" id="{8FFAA4BF-BC5C-11B5-45F6-EC144ACBD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3570647"/>
            <a:ext cx="4048126" cy="1945556"/>
          </a:xfrm>
          <a:prstGeom prst="rect">
            <a:avLst/>
          </a:prstGeom>
        </p:spPr>
      </p:pic>
      <p:pic>
        <p:nvPicPr>
          <p:cNvPr id="5" name="Image 4" descr="Une image contenant roue, Roue de vélo, Cadre de vélo, Véhicule terrestre&#10;&#10;Description générée automatiquement">
            <a:extLst>
              <a:ext uri="{FF2B5EF4-FFF2-40B4-BE49-F238E27FC236}">
                <a16:creationId xmlns:a16="http://schemas.microsoft.com/office/drawing/2014/main" id="{6EC032C9-8917-E29D-2EDF-4754991D4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7" y="5086030"/>
            <a:ext cx="1865376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94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5046D-20A8-648A-AA02-565661B3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Switch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26BD36-4477-7368-9B3A-FF28A641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Switch </a:t>
            </a:r>
            <a:r>
              <a:rPr lang="fr-FR" dirty="0" err="1"/>
              <a:t>manageable</a:t>
            </a:r>
            <a:endParaRPr lang="fr-FR" dirty="0"/>
          </a:p>
          <a:p>
            <a:r>
              <a:rPr lang="fr-FR" dirty="0"/>
              <a:t>Fonctionnalités :</a:t>
            </a:r>
          </a:p>
          <a:p>
            <a:pPr lvl="1"/>
            <a:r>
              <a:rPr lang="fr-FR" dirty="0"/>
              <a:t>Regroupements de ports par zone</a:t>
            </a:r>
          </a:p>
          <a:p>
            <a:pPr lvl="1"/>
            <a:r>
              <a:rPr lang="fr-FR" dirty="0"/>
              <a:t>Gestion de VLAN</a:t>
            </a:r>
          </a:p>
          <a:p>
            <a:pPr lvl="1"/>
            <a:r>
              <a:rPr lang="fr-FR" dirty="0"/>
              <a:t>Port Security</a:t>
            </a:r>
          </a:p>
          <a:p>
            <a:pPr lvl="1"/>
            <a:r>
              <a:rPr lang="fr-FR" dirty="0"/>
              <a:t>Port Mirroring</a:t>
            </a:r>
          </a:p>
          <a:p>
            <a:pPr lvl="1"/>
            <a:r>
              <a:rPr lang="fr-FR" dirty="0"/>
              <a:t>SNMP</a:t>
            </a:r>
          </a:p>
        </p:txBody>
      </p:sp>
    </p:spTree>
    <p:extLst>
      <p:ext uri="{BB962C8B-B14F-4D97-AF65-F5344CB8AC3E}">
        <p14:creationId xmlns:p14="http://schemas.microsoft.com/office/powerpoint/2010/main" val="23557174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97B4D-7015-2AEE-1CEB-DBBF0B39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97C855-7F58-0D38-68A7-3EBCFD20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13569" cy="4351338"/>
          </a:xfrm>
        </p:spPr>
        <p:txBody>
          <a:bodyPr/>
          <a:lstStyle/>
          <a:p>
            <a:r>
              <a:rPr lang="fr-FR" dirty="0"/>
              <a:t>Adaptation des signaux électriques entre le réseau local et le réseau externe</a:t>
            </a:r>
          </a:p>
          <a:p>
            <a:r>
              <a:rPr lang="fr-FR" dirty="0" err="1"/>
              <a:t>RTC</a:t>
            </a:r>
            <a:r>
              <a:rPr lang="fr-FR" dirty="0"/>
              <a:t> </a:t>
            </a:r>
          </a:p>
          <a:p>
            <a:r>
              <a:rPr lang="fr-FR" dirty="0"/>
              <a:t>ADSL</a:t>
            </a:r>
          </a:p>
          <a:p>
            <a:r>
              <a:rPr lang="fr-FR" dirty="0"/>
              <a:t>Fibre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73D67B-F926-F08A-62AE-DCB5BF2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14" y="1686774"/>
            <a:ext cx="2505626" cy="40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1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connecteur, câble&#10;&#10;Description générée automatiquement">
            <a:extLst>
              <a:ext uri="{FF2B5EF4-FFF2-40B4-BE49-F238E27FC236}">
                <a16:creationId xmlns:a16="http://schemas.microsoft.com/office/drawing/2014/main" id="{B2834686-0E17-FFC1-88DB-1275CA111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743" y="3388088"/>
            <a:ext cx="1318668" cy="131866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E1B1EA-1B9A-6910-A0EE-0004F83C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5244F-39E1-21FA-EA62-0E9ACD0BC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Liaison entre différents réseaux</a:t>
            </a:r>
          </a:p>
        </p:txBody>
      </p:sp>
      <p:pic>
        <p:nvPicPr>
          <p:cNvPr id="9" name="Image 8" descr="Une image contenant routeur, Appareils électroniques, Appareil électronique&#10;&#10;Description générée automatiquement">
            <a:extLst>
              <a:ext uri="{FF2B5EF4-FFF2-40B4-BE49-F238E27FC236}">
                <a16:creationId xmlns:a16="http://schemas.microsoft.com/office/drawing/2014/main" id="{BEA8FE81-22BD-82CC-A9B6-3D9B1D3DE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4" b="15914"/>
          <a:stretch/>
        </p:blipFill>
        <p:spPr>
          <a:xfrm>
            <a:off x="6065375" y="310761"/>
            <a:ext cx="4048364" cy="2759854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8A2AFFC-3F00-3DBD-3BC6-07D3778A73C4}"/>
              </a:ext>
            </a:extLst>
          </p:cNvPr>
          <p:cNvSpPr/>
          <p:nvPr/>
        </p:nvSpPr>
        <p:spPr>
          <a:xfrm>
            <a:off x="1435183" y="3154722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9" descr="Une image contenant Graphique, Bleu électrique, bleu, cercle&#10;&#10;Description générée automatiquement">
            <a:extLst>
              <a:ext uri="{FF2B5EF4-FFF2-40B4-BE49-F238E27FC236}">
                <a16:creationId xmlns:a16="http://schemas.microsoft.com/office/drawing/2014/main" id="{700E7874-DCE4-3E77-662B-B41EF3B67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04" y="3844912"/>
            <a:ext cx="1343030" cy="9876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AFC764-1592-4560-59EC-BEA4B5741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8" y="2654226"/>
            <a:ext cx="1121977" cy="11985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CDF8DF-4CD3-9784-F90F-FF99D167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40" y="2189969"/>
            <a:ext cx="1121977" cy="119856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D11A966-3E78-388C-E425-E73F3E008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014" y="4459039"/>
            <a:ext cx="1121977" cy="11985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F93423B-6721-F5AC-4C41-A0A938BAA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221" y="2487605"/>
            <a:ext cx="1121977" cy="1198562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80B3BF59-6BDA-E64B-57D1-32C883162EDC}"/>
              </a:ext>
            </a:extLst>
          </p:cNvPr>
          <p:cNvSpPr/>
          <p:nvPr/>
        </p:nvSpPr>
        <p:spPr>
          <a:xfrm>
            <a:off x="6954614" y="3317944"/>
            <a:ext cx="3737340" cy="20574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AF1BA78-9F7A-422A-B699-C1EB8E5E5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8" b="95847" l="4608" r="89932">
                        <a14:foregroundMark x1="62457" y1="69329" x2="62457" y2="69329"/>
                        <a14:foregroundMark x1="24915" y1="74920" x2="24915" y2="74920"/>
                        <a14:foregroundMark x1="55802" y1="91534" x2="55802" y2="91534"/>
                        <a14:foregroundMark x1="57167" y1="94569" x2="57167" y2="94569"/>
                        <a14:foregroundMark x1="57167" y1="95847" x2="57167" y2="95847"/>
                        <a14:foregroundMark x1="56485" y1="95208" x2="56485" y2="95208"/>
                        <a14:foregroundMark x1="56485" y1="95208" x2="56485" y2="95208"/>
                        <a14:foregroundMark x1="56485" y1="95208" x2="56485" y2="95208"/>
                        <a14:foregroundMark x1="47270" y1="94569" x2="47270" y2="94569"/>
                        <a14:foregroundMark x1="45222" y1="93291" x2="45222" y2="93291"/>
                        <a14:foregroundMark x1="69625" y1="28115" x2="69625" y2="28115"/>
                        <a14:foregroundMark x1="47952" y1="7827" x2="47952" y2="7827"/>
                        <a14:foregroundMark x1="47952" y1="7827" x2="47952" y2="7827"/>
                        <a14:foregroundMark x1="4608" y1="45367" x2="4608" y2="45367"/>
                        <a14:foregroundMark x1="38055" y1="65655" x2="38055" y2="65655"/>
                        <a14:foregroundMark x1="88737" y1="44728" x2="88737" y2="447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539" y="4359944"/>
            <a:ext cx="1121977" cy="1198562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E2D17230-696F-25F2-0FB4-1D70026215E1}"/>
              </a:ext>
            </a:extLst>
          </p:cNvPr>
          <p:cNvSpPr/>
          <p:nvPr/>
        </p:nvSpPr>
        <p:spPr>
          <a:xfrm rot="19820224">
            <a:off x="4354849" y="4976961"/>
            <a:ext cx="14986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630EC9C-047C-363F-5603-26264752E0D9}"/>
              </a:ext>
            </a:extLst>
          </p:cNvPr>
          <p:cNvSpPr/>
          <p:nvPr/>
        </p:nvSpPr>
        <p:spPr>
          <a:xfrm rot="1756029">
            <a:off x="6067752" y="5045603"/>
            <a:ext cx="1193816" cy="6590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8323B272-690E-BFDC-2DD2-3FB044404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80" y="3628870"/>
            <a:ext cx="1402768" cy="885508"/>
          </a:xfrm>
          <a:prstGeom prst="rect">
            <a:avLst/>
          </a:prstGeom>
        </p:spPr>
      </p:pic>
      <p:pic>
        <p:nvPicPr>
          <p:cNvPr id="24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D77F1DF4-0892-4657-5EEF-40510433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93" y="48290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95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E1B1EA-1B9A-6910-A0EE-0004F83C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 / Routeur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5244F-39E1-21FA-EA62-0E9ACD0BC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Multiprise vraiment améliorée !</a:t>
            </a:r>
          </a:p>
          <a:p>
            <a:r>
              <a:rPr lang="fr-FR" dirty="0"/>
              <a:t>Utilise les couches 1, 2, 3, 4 et 7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47C195-9839-147A-D714-BD9BF91AB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35" y="922338"/>
            <a:ext cx="4391143" cy="5167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E0D775-D652-18F6-081C-D1D58C889917}"/>
              </a:ext>
            </a:extLst>
          </p:cNvPr>
          <p:cNvSpPr/>
          <p:nvPr/>
        </p:nvSpPr>
        <p:spPr>
          <a:xfrm>
            <a:off x="8125905" y="3133725"/>
            <a:ext cx="3431357" cy="2801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1F345-2D90-C8A9-3B1F-A11092263DA1}"/>
              </a:ext>
            </a:extLst>
          </p:cNvPr>
          <p:cNvSpPr/>
          <p:nvPr/>
        </p:nvSpPr>
        <p:spPr>
          <a:xfrm>
            <a:off x="8120182" y="1199357"/>
            <a:ext cx="3431357" cy="724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texte, musique&#10;&#10;Description générée automatiquement">
            <a:extLst>
              <a:ext uri="{FF2B5EF4-FFF2-40B4-BE49-F238E27FC236}">
                <a16:creationId xmlns:a16="http://schemas.microsoft.com/office/drawing/2014/main" id="{184EE409-873F-AF29-34B6-9A727F724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2" y="3028951"/>
            <a:ext cx="5621450" cy="31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97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857DD-3FED-1B1E-03DC-C7BDE701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C331B8-A962-1827-1B7D-5C12B274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Objectifs : sécuriser le(s) réseau(x)</a:t>
            </a:r>
          </a:p>
          <a:p>
            <a:r>
              <a:rPr lang="fr-FR" dirty="0"/>
              <a:t>Les moyens :</a:t>
            </a:r>
          </a:p>
          <a:p>
            <a:pPr lvl="1"/>
            <a:r>
              <a:rPr lang="fr-FR" dirty="0"/>
              <a:t>Isolation des réseaux </a:t>
            </a:r>
          </a:p>
          <a:p>
            <a:pPr lvl="1"/>
            <a:r>
              <a:rPr lang="fr-FR" dirty="0"/>
              <a:t>Définition de règle autorisant le passage de l’information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EE6E4-C130-950A-47E1-EA70D858A54B}"/>
              </a:ext>
            </a:extLst>
          </p:cNvPr>
          <p:cNvSpPr/>
          <p:nvPr/>
        </p:nvSpPr>
        <p:spPr>
          <a:xfrm>
            <a:off x="579947" y="3929063"/>
            <a:ext cx="2353754" cy="2062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83233-E393-C880-D818-63C69F116AE6}"/>
              </a:ext>
            </a:extLst>
          </p:cNvPr>
          <p:cNvSpPr/>
          <p:nvPr/>
        </p:nvSpPr>
        <p:spPr>
          <a:xfrm>
            <a:off x="4646454" y="4546600"/>
            <a:ext cx="2163920" cy="1444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05D9A1-D1F3-718F-EDAC-97DCDE75E4D6}"/>
              </a:ext>
            </a:extLst>
          </p:cNvPr>
          <p:cNvSpPr/>
          <p:nvPr/>
        </p:nvSpPr>
        <p:spPr>
          <a:xfrm>
            <a:off x="7523671" y="3698875"/>
            <a:ext cx="3658679" cy="2292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7" descr="C:\Users\ecoffey\AppData\Local\Temp\Rar$DRa0.295\30029_Device_firewall_critical_64.png">
            <a:extLst>
              <a:ext uri="{FF2B5EF4-FFF2-40B4-BE49-F238E27FC236}">
                <a16:creationId xmlns:a16="http://schemas.microsoft.com/office/drawing/2014/main" id="{FE5AF88D-B05E-F4AA-5AF1-C657F324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34" y="3919658"/>
            <a:ext cx="1996808" cy="199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C:\Users\ecoffey\AppData\Local\Temp\Rar$DRa0.324\30072_Device_server_unknown_64.png">
            <a:extLst>
              <a:ext uri="{FF2B5EF4-FFF2-40B4-BE49-F238E27FC236}">
                <a16:creationId xmlns:a16="http://schemas.microsoft.com/office/drawing/2014/main" id="{7F3DD8F4-5486-3603-A097-72899775F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04" y="4814886"/>
            <a:ext cx="872050" cy="8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C:\Users\ecoffey\AppData\Local\Temp\Rar$DRa1.653\30059_Device_laptop_3145_unreachable_256.png">
            <a:extLst>
              <a:ext uri="{FF2B5EF4-FFF2-40B4-BE49-F238E27FC236}">
                <a16:creationId xmlns:a16="http://schemas.microsoft.com/office/drawing/2014/main" id="{3CA62E8A-CD41-60A8-BC73-55B09BF4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87" y="4859848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C:\Users\ecoffey\AppData\Local\Temp\Rar$DRa1.653\30059_Device_laptop_3145_unreachable_256.png">
            <a:extLst>
              <a:ext uri="{FF2B5EF4-FFF2-40B4-BE49-F238E27FC236}">
                <a16:creationId xmlns:a16="http://schemas.microsoft.com/office/drawing/2014/main" id="{DCBA4274-7E7D-4945-B1CE-8B9508FF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59" y="4866347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C:\Users\ecoffey\AppData\Local\Temp\Rar$DRa1.653\30059_Device_laptop_3145_unreachable_256.png">
            <a:extLst>
              <a:ext uri="{FF2B5EF4-FFF2-40B4-BE49-F238E27FC236}">
                <a16:creationId xmlns:a16="http://schemas.microsoft.com/office/drawing/2014/main" id="{92E78989-1AE3-9AC8-28F9-B593315D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600" y="4866347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ecoffey\AppData\Local\Temp\Rar$DRa0.400\30009_Device_cloud_white_default_256.png">
            <a:extLst>
              <a:ext uri="{FF2B5EF4-FFF2-40B4-BE49-F238E27FC236}">
                <a16:creationId xmlns:a16="http://schemas.microsoft.com/office/drawing/2014/main" id="{F16B9BD3-A1A6-044A-E0BC-80A0F2CD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90987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C793405-414D-B8FD-6238-2ED1D348FFD7}"/>
              </a:ext>
            </a:extLst>
          </p:cNvPr>
          <p:cNvSpPr txBox="1"/>
          <p:nvPr/>
        </p:nvSpPr>
        <p:spPr>
          <a:xfrm>
            <a:off x="1474348" y="5565244"/>
            <a:ext cx="66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CFB138B-8BCB-0BC1-F2A7-AF8C5E66BBBD}"/>
              </a:ext>
            </a:extLst>
          </p:cNvPr>
          <p:cNvSpPr txBox="1"/>
          <p:nvPr/>
        </p:nvSpPr>
        <p:spPr>
          <a:xfrm>
            <a:off x="4665046" y="508424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DMZ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C5D8B6C-541F-9825-A219-110A0C666297}"/>
              </a:ext>
            </a:extLst>
          </p:cNvPr>
          <p:cNvSpPr txBox="1"/>
          <p:nvPr/>
        </p:nvSpPr>
        <p:spPr>
          <a:xfrm>
            <a:off x="9037058" y="419922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5D69353-C468-A3D6-808A-10820268D54B}"/>
              </a:ext>
            </a:extLst>
          </p:cNvPr>
          <p:cNvCxnSpPr>
            <a:cxnSpLocks/>
          </p:cNvCxnSpPr>
          <p:nvPr/>
        </p:nvCxnSpPr>
        <p:spPr>
          <a:xfrm flipH="1">
            <a:off x="2524125" y="4114800"/>
            <a:ext cx="532447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054C131-F260-5251-3B8D-3A89AB284242}"/>
              </a:ext>
            </a:extLst>
          </p:cNvPr>
          <p:cNvCxnSpPr>
            <a:cxnSpLocks/>
          </p:cNvCxnSpPr>
          <p:nvPr/>
        </p:nvCxnSpPr>
        <p:spPr>
          <a:xfrm>
            <a:off x="2788920" y="5565244"/>
            <a:ext cx="295563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B5DE7C5-DA97-FFAF-9DA2-0ECECEBE582F}"/>
              </a:ext>
            </a:extLst>
          </p:cNvPr>
          <p:cNvCxnSpPr>
            <a:cxnSpLocks/>
          </p:cNvCxnSpPr>
          <p:nvPr/>
        </p:nvCxnSpPr>
        <p:spPr>
          <a:xfrm flipH="1">
            <a:off x="6394525" y="5565244"/>
            <a:ext cx="127392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igne de multiplication 31">
            <a:extLst>
              <a:ext uri="{FF2B5EF4-FFF2-40B4-BE49-F238E27FC236}">
                <a16:creationId xmlns:a16="http://schemas.microsoft.com/office/drawing/2014/main" id="{30A121F2-6A68-CFBE-B35F-AE92356C1238}"/>
              </a:ext>
            </a:extLst>
          </p:cNvPr>
          <p:cNvSpPr/>
          <p:nvPr/>
        </p:nvSpPr>
        <p:spPr>
          <a:xfrm>
            <a:off x="3159548" y="4156829"/>
            <a:ext cx="1061792" cy="137644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941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475B3-B599-B72F-05F8-6076E14D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 – Isolation des réseaux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6F3726-C93F-3B39-CF56-412D23D6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Définition de zones :</a:t>
            </a:r>
          </a:p>
          <a:p>
            <a:r>
              <a:rPr lang="fr-FR" dirty="0"/>
              <a:t>On groupe les ports par réseaux</a:t>
            </a:r>
          </a:p>
          <a:p>
            <a:r>
              <a:rPr lang="fr-FR" dirty="0"/>
              <a:t>Exemple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000" dirty="0"/>
              <a:t>Sécurisation possible : Autoriser que les adresses MAC connues , une seule IP par port….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15D3F1-0463-7EF4-B1EF-DB4CD15A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3219450"/>
            <a:ext cx="8353425" cy="1619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8A8402-E46D-B27B-B873-3350D8997E2F}"/>
              </a:ext>
            </a:extLst>
          </p:cNvPr>
          <p:cNvSpPr/>
          <p:nvPr/>
        </p:nvSpPr>
        <p:spPr>
          <a:xfrm>
            <a:off x="6677025" y="3857625"/>
            <a:ext cx="2886075" cy="752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E3013-03BE-4DAB-E4A9-A00C61D8BCA1}"/>
              </a:ext>
            </a:extLst>
          </p:cNvPr>
          <p:cNvSpPr/>
          <p:nvPr/>
        </p:nvSpPr>
        <p:spPr>
          <a:xfrm>
            <a:off x="5475797" y="3852863"/>
            <a:ext cx="1110742" cy="752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5648B5-BF56-01B7-3342-BA3A2E78CBE8}"/>
              </a:ext>
            </a:extLst>
          </p:cNvPr>
          <p:cNvSpPr txBox="1"/>
          <p:nvPr/>
        </p:nvSpPr>
        <p:spPr>
          <a:xfrm>
            <a:off x="7219950" y="492442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 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0477907-7A59-41AB-2EC4-AB4449BAE271}"/>
              </a:ext>
            </a:extLst>
          </p:cNvPr>
          <p:cNvSpPr txBox="1"/>
          <p:nvPr/>
        </p:nvSpPr>
        <p:spPr>
          <a:xfrm>
            <a:off x="5663920" y="489585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 2</a:t>
            </a:r>
          </a:p>
        </p:txBody>
      </p:sp>
    </p:spTree>
    <p:extLst>
      <p:ext uri="{BB962C8B-B14F-4D97-AF65-F5344CB8AC3E}">
        <p14:creationId xmlns:p14="http://schemas.microsoft.com/office/powerpoint/2010/main" val="1758875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E5C21-5259-E10B-CC48-F7517AB2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Firewall – Règles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A5C06-12C1-0CB7-B623-D840314BA7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règles permettent de définir les flux autorisés.</a:t>
            </a:r>
          </a:p>
          <a:p>
            <a:r>
              <a:rPr lang="fr-FR" dirty="0"/>
              <a:t>Par défaut : « </a:t>
            </a:r>
            <a:r>
              <a:rPr lang="fr-FR" dirty="0" err="1"/>
              <a:t>Deny</a:t>
            </a:r>
            <a:r>
              <a:rPr lang="fr-FR" dirty="0"/>
              <a:t> All » !</a:t>
            </a:r>
          </a:p>
          <a:p>
            <a:r>
              <a:rPr lang="fr-FR" dirty="0"/>
              <a:t>Chaque règle va définir :</a:t>
            </a:r>
          </a:p>
          <a:p>
            <a:pPr lvl="1"/>
            <a:r>
              <a:rPr lang="fr-FR" dirty="0"/>
              <a:t>A qui elle s’applique (Zone Source, Zone Destination, IP Source, Port Source, IP Destination, Port Destination)</a:t>
            </a:r>
          </a:p>
          <a:p>
            <a:pPr lvl="1"/>
            <a:r>
              <a:rPr lang="fr-FR" dirty="0"/>
              <a:t>Les flux concernés : </a:t>
            </a:r>
            <a:r>
              <a:rPr lang="fr-FR" dirty="0" err="1"/>
              <a:t>UDP</a:t>
            </a:r>
            <a:r>
              <a:rPr lang="fr-FR" dirty="0"/>
              <a:t>/</a:t>
            </a:r>
            <a:r>
              <a:rPr lang="fr-FR" dirty="0" err="1"/>
              <a:t>TCP</a:t>
            </a:r>
            <a:r>
              <a:rPr lang="fr-FR" dirty="0"/>
              <a:t>/</a:t>
            </a:r>
            <a:r>
              <a:rPr lang="fr-FR" dirty="0" err="1"/>
              <a:t>ICMP</a:t>
            </a:r>
            <a:r>
              <a:rPr lang="fr-FR" dirty="0"/>
              <a:t> + port</a:t>
            </a:r>
          </a:p>
          <a:p>
            <a:pPr lvl="1"/>
            <a:r>
              <a:rPr lang="fr-FR" dirty="0"/>
              <a:t>Et si c’est autorisé ou refusé</a:t>
            </a:r>
          </a:p>
        </p:txBody>
      </p:sp>
    </p:spTree>
    <p:extLst>
      <p:ext uri="{BB962C8B-B14F-4D97-AF65-F5344CB8AC3E}">
        <p14:creationId xmlns:p14="http://schemas.microsoft.com/office/powerpoint/2010/main" val="239553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E5C21-5259-E10B-CC48-F7517AB2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A5C06-12C1-0CB7-B623-D840314BA7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TP 2</a:t>
            </a:r>
          </a:p>
        </p:txBody>
      </p:sp>
    </p:spTree>
    <p:extLst>
      <p:ext uri="{BB962C8B-B14F-4D97-AF65-F5344CB8AC3E}">
        <p14:creationId xmlns:p14="http://schemas.microsoft.com/office/powerpoint/2010/main" val="17880168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C2C3D-FE26-DA47-F11A-99187418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pour le prochain cours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E6A1F8-54AA-BD5F-81E9-1248E41F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Cartographier votre réseau</a:t>
            </a:r>
          </a:p>
          <a:p>
            <a:r>
              <a:rPr lang="fr-FR"/>
              <a:t>Exemple : 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C470A0-6072-D765-0E45-FE6211E8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2" y="3644104"/>
            <a:ext cx="666750" cy="7143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EE4713B-01C4-795D-242B-1BD670B4AE81}"/>
              </a:ext>
            </a:extLst>
          </p:cNvPr>
          <p:cNvSpPr txBox="1"/>
          <p:nvPr/>
        </p:nvSpPr>
        <p:spPr>
          <a:xfrm rot="16200000">
            <a:off x="1341458" y="4194200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F374B28-DBB0-A962-D381-2414CD4F44B3}"/>
              </a:ext>
            </a:extLst>
          </p:cNvPr>
          <p:cNvSpPr txBox="1"/>
          <p:nvPr/>
        </p:nvSpPr>
        <p:spPr>
          <a:xfrm rot="16200000">
            <a:off x="2279790" y="4264179"/>
            <a:ext cx="11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IP/Masque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5D0D0F-899C-25C8-9986-7EADE6C78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115" y="3593191"/>
            <a:ext cx="1026860" cy="15158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0B4654F-138E-DA70-2FBC-1A4BD255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630" y="4896669"/>
            <a:ext cx="1143634" cy="97035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7C595B7-8056-E838-0637-B18D5BCBB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720" y="4843540"/>
            <a:ext cx="1143634" cy="97035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C5622A6-465E-5428-E4B9-E6A837B6C3AB}"/>
              </a:ext>
            </a:extLst>
          </p:cNvPr>
          <p:cNvSpPr txBox="1"/>
          <p:nvPr/>
        </p:nvSpPr>
        <p:spPr>
          <a:xfrm>
            <a:off x="4832010" y="573674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B68C9FC-A759-993A-3EF3-D7EB6FE9B7F2}"/>
              </a:ext>
            </a:extLst>
          </p:cNvPr>
          <p:cNvSpPr txBox="1"/>
          <p:nvPr/>
        </p:nvSpPr>
        <p:spPr>
          <a:xfrm>
            <a:off x="6456410" y="573305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B378CD5-315F-29C3-3672-79EC6F5DD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580" y="4889060"/>
            <a:ext cx="588442" cy="74687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4F32876-59FF-5DC0-A802-6EBF1030C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686" y="4868403"/>
            <a:ext cx="588442" cy="74687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564AFF8-92A5-27E5-03F9-C352247009CF}"/>
              </a:ext>
            </a:extLst>
          </p:cNvPr>
          <p:cNvSpPr txBox="1"/>
          <p:nvPr/>
        </p:nvSpPr>
        <p:spPr>
          <a:xfrm>
            <a:off x="8080810" y="5733056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80436A-EE44-E583-CF6B-AA228CBE93A4}"/>
              </a:ext>
            </a:extLst>
          </p:cNvPr>
          <p:cNvSpPr txBox="1"/>
          <p:nvPr/>
        </p:nvSpPr>
        <p:spPr>
          <a:xfrm>
            <a:off x="9687956" y="569582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521F35C-089E-B61B-5A60-019EFBE9B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086" y="2194927"/>
            <a:ext cx="1187230" cy="899794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064CF3-99DE-8B48-C23A-3A2E9A04E9A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219672" y="4351109"/>
            <a:ext cx="516443" cy="47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FD37FC28-E03E-43DB-9332-9E496E8816B0}"/>
              </a:ext>
            </a:extLst>
          </p:cNvPr>
          <p:cNvCxnSpPr>
            <a:cxnSpLocks/>
          </p:cNvCxnSpPr>
          <p:nvPr/>
        </p:nvCxnSpPr>
        <p:spPr>
          <a:xfrm>
            <a:off x="5238790" y="4806237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65DCF16-E205-0955-CFF9-2C1A8357F5C4}"/>
              </a:ext>
            </a:extLst>
          </p:cNvPr>
          <p:cNvCxnSpPr>
            <a:cxnSpLocks/>
          </p:cNvCxnSpPr>
          <p:nvPr/>
        </p:nvCxnSpPr>
        <p:spPr>
          <a:xfrm flipV="1">
            <a:off x="3081650" y="4801519"/>
            <a:ext cx="6937343" cy="11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14D3567-9661-273D-16D1-98977ED2D233}"/>
              </a:ext>
            </a:extLst>
          </p:cNvPr>
          <p:cNvCxnSpPr>
            <a:cxnSpLocks/>
          </p:cNvCxnSpPr>
          <p:nvPr/>
        </p:nvCxnSpPr>
        <p:spPr>
          <a:xfrm>
            <a:off x="6638099" y="4824559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43EADCA-5997-BB7C-BD5D-E8C8B423B91E}"/>
              </a:ext>
            </a:extLst>
          </p:cNvPr>
          <p:cNvCxnSpPr>
            <a:cxnSpLocks/>
          </p:cNvCxnSpPr>
          <p:nvPr/>
        </p:nvCxnSpPr>
        <p:spPr>
          <a:xfrm>
            <a:off x="8550580" y="4806237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35A1046-E72F-29BA-E6B5-B50AB5B596EB}"/>
              </a:ext>
            </a:extLst>
          </p:cNvPr>
          <p:cNvCxnSpPr>
            <a:cxnSpLocks/>
          </p:cNvCxnSpPr>
          <p:nvPr/>
        </p:nvCxnSpPr>
        <p:spPr>
          <a:xfrm>
            <a:off x="10018993" y="4787916"/>
            <a:ext cx="0" cy="66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70B1463-2CBC-3E1C-5F9B-2E4EE5DA95EA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3062056" y="3294272"/>
            <a:ext cx="2763806" cy="1154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 52">
            <a:extLst>
              <a:ext uri="{FF2B5EF4-FFF2-40B4-BE49-F238E27FC236}">
                <a16:creationId xmlns:a16="http://schemas.microsoft.com/office/drawing/2014/main" id="{A2B958D2-73FC-4529-8015-C6BA057AB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768" y="2644824"/>
            <a:ext cx="952500" cy="552450"/>
          </a:xfrm>
          <a:prstGeom prst="rect">
            <a:avLst/>
          </a:prstGeom>
        </p:spPr>
      </p:pic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404A0CA-4441-1BA2-BB4D-68DB778E6B38}"/>
              </a:ext>
            </a:extLst>
          </p:cNvPr>
          <p:cNvCxnSpPr>
            <a:cxnSpLocks/>
          </p:cNvCxnSpPr>
          <p:nvPr/>
        </p:nvCxnSpPr>
        <p:spPr>
          <a:xfrm>
            <a:off x="5825862" y="3280668"/>
            <a:ext cx="306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9C8BFF9D-C70B-6724-7615-FC45B74FE46B}"/>
              </a:ext>
            </a:extLst>
          </p:cNvPr>
          <p:cNvSpPr txBox="1"/>
          <p:nvPr/>
        </p:nvSpPr>
        <p:spPr>
          <a:xfrm>
            <a:off x="6859991" y="27143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RPi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47E36FC0-C063-1263-8794-99582A286FBF}"/>
              </a:ext>
            </a:extLst>
          </p:cNvPr>
          <p:cNvSpPr txBox="1"/>
          <p:nvPr/>
        </p:nvSpPr>
        <p:spPr>
          <a:xfrm>
            <a:off x="6487319" y="329427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57FDE11-88BF-0344-CEA8-8AFB11F7B4AB}"/>
              </a:ext>
            </a:extLst>
          </p:cNvPr>
          <p:cNvSpPr txBox="1"/>
          <p:nvPr/>
        </p:nvSpPr>
        <p:spPr>
          <a:xfrm>
            <a:off x="8323203" y="33604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IP ?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B818E1D-3E7F-0B42-266C-D1F65089D8E9}"/>
              </a:ext>
            </a:extLst>
          </p:cNvPr>
          <p:cNvSpPr txBox="1"/>
          <p:nvPr/>
        </p:nvSpPr>
        <p:spPr>
          <a:xfrm rot="20125332">
            <a:off x="3890325" y="3512534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Filaire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E8932094-C277-5045-7539-BCB558D64321}"/>
              </a:ext>
            </a:extLst>
          </p:cNvPr>
          <p:cNvSpPr txBox="1"/>
          <p:nvPr/>
        </p:nvSpPr>
        <p:spPr>
          <a:xfrm>
            <a:off x="3687117" y="486177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WiFi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4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physique – RJ45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Câbles réseau Ethernet - RJ45</a:t>
            </a:r>
          </a:p>
          <a:p>
            <a:r>
              <a:rPr lang="fr-FR" dirty="0"/>
              <a:t>4 paires de câble</a:t>
            </a:r>
          </a:p>
          <a:p>
            <a:r>
              <a:rPr lang="fr-FR" dirty="0"/>
              <a:t>Historique : Câble droit / Câble croisé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4C175DFE-27EE-5BD2-DAFA-01550AC89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67" y="2286794"/>
            <a:ext cx="3429000" cy="3429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574AC54-4B37-960C-BDF3-3926E053C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230" y="3350074"/>
            <a:ext cx="2714022" cy="21783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C8B3EA-B8BF-6AC9-CE28-E2851963E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119" y="3317465"/>
            <a:ext cx="2731785" cy="21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01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4273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de la notion de port</a:t>
            </a:r>
          </a:p>
          <a:p>
            <a:r>
              <a:rPr lang="fr-FR" dirty="0"/>
              <a:t>Pour permettre à plusieurs protocoles de fonctionner sur les mêmes machines. Exemple : HTML + VISIO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FCA70D-9F3E-B13F-521A-7D197EB46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7" y="3201961"/>
            <a:ext cx="2783321" cy="29524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BCC7EE-0107-A413-21D6-E848819FE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21" y="3201961"/>
            <a:ext cx="3649230" cy="3101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781E55-F5DA-50B4-4B62-B7A1A1644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45" y="3220580"/>
            <a:ext cx="3842328" cy="30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0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fr-FR" dirty="0"/>
              <a:t>Couche – physique – RJ45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Distance max : 100m</a:t>
            </a:r>
          </a:p>
          <a:p>
            <a:r>
              <a:rPr lang="fr-FR" dirty="0"/>
              <a:t>Débit : </a:t>
            </a:r>
          </a:p>
          <a:p>
            <a:pPr lvl="1"/>
            <a:r>
              <a:rPr lang="fr-FR" dirty="0"/>
              <a:t>10 &amp; 100Mbit/s : 2 paires (sur 4)</a:t>
            </a:r>
          </a:p>
          <a:p>
            <a:pPr lvl="1"/>
            <a:r>
              <a:rPr lang="fr-FR" dirty="0"/>
              <a:t>1 Gbit/s &amp; supérieur : 4 paires</a:t>
            </a:r>
          </a:p>
          <a:p>
            <a:r>
              <a:rPr lang="fr-FR" dirty="0"/>
              <a:t>RJ45 : connecteur majoritairement utilisé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 descr="Une image contenant texte, mots croisés&#10;&#10;Description générée automatiquement">
            <a:extLst>
              <a:ext uri="{FF2B5EF4-FFF2-40B4-BE49-F238E27FC236}">
                <a16:creationId xmlns:a16="http://schemas.microsoft.com/office/drawing/2014/main" id="{E68B031D-3278-FD9C-C67E-6261D198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7" y="4081802"/>
            <a:ext cx="4945755" cy="23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510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2887</Words>
  <Application>Microsoft Office PowerPoint</Application>
  <PresentationFormat>Grand écran</PresentationFormat>
  <Paragraphs>536</Paragraphs>
  <Slides>80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Thème Office</vt:lpstr>
      <vt:lpstr>Réseaux Informatiques CM2</vt:lpstr>
      <vt:lpstr>Plan</vt:lpstr>
      <vt:lpstr>Rappel du premier cours</vt:lpstr>
      <vt:lpstr>Modèle OSI</vt:lpstr>
      <vt:lpstr>Adresse IP</vt:lpstr>
      <vt:lpstr>Couche Physique</vt:lpstr>
      <vt:lpstr>Couche – physique – Coaxial</vt:lpstr>
      <vt:lpstr>Couche – physique – RJ45</vt:lpstr>
      <vt:lpstr>Couche – physique – RJ45</vt:lpstr>
      <vt:lpstr>Couche – physique – Fibre optique</vt:lpstr>
      <vt:lpstr>Couche – physique – Radio</vt:lpstr>
      <vt:lpstr>Couche – physique – Règles générales</vt:lpstr>
      <vt:lpstr>Couche – physique – Équipement actif</vt:lpstr>
      <vt:lpstr>Couche Liaison</vt:lpstr>
      <vt:lpstr>Couche – Liaison – Adresse MAC</vt:lpstr>
      <vt:lpstr>Couche – Liaison – Adresse MAC</vt:lpstr>
      <vt:lpstr>Couche – Liaison – Adresse MAC</vt:lpstr>
      <vt:lpstr>Couche – Liaison – Adresse MAC</vt:lpstr>
      <vt:lpstr>Couche – Liaison</vt:lpstr>
      <vt:lpstr>Couche – Liaison</vt:lpstr>
      <vt:lpstr>Couche – Liaison</vt:lpstr>
      <vt:lpstr>Couche – Liaison</vt:lpstr>
      <vt:lpstr>Couche – Liaison</vt:lpstr>
      <vt:lpstr>Couche – Liaison</vt:lpstr>
      <vt:lpstr>Couche Paquet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 – IPV4</vt:lpstr>
      <vt:lpstr>Couche – Paquet</vt:lpstr>
      <vt:lpstr>Couche – Paquet</vt:lpstr>
      <vt:lpstr>Couche – Paquet</vt:lpstr>
      <vt:lpstr>Couche – Paquet</vt:lpstr>
      <vt:lpstr>Couche – Paquet</vt:lpstr>
      <vt:lpstr>Couche – Paquet</vt:lpstr>
      <vt:lpstr>Couche – Paquet</vt:lpstr>
      <vt:lpstr>Couche – Paquet – IPV4</vt:lpstr>
      <vt:lpstr>Couche – Paquet</vt:lpstr>
      <vt:lpstr>Couche – Paquet</vt:lpstr>
      <vt:lpstr>ARP</vt:lpstr>
      <vt:lpstr>ARP</vt:lpstr>
      <vt:lpstr>ARP</vt:lpstr>
      <vt:lpstr>Couche – Paquet</vt:lpstr>
      <vt:lpstr>Cherchez sur votre ordinateur</vt:lpstr>
      <vt:lpstr>Couche Transport</vt:lpstr>
      <vt:lpstr>Couche – Transport</vt:lpstr>
      <vt:lpstr>Couche – Transport</vt:lpstr>
      <vt:lpstr>Couche – Transport</vt:lpstr>
      <vt:lpstr>Couche – Transport</vt:lpstr>
      <vt:lpstr>Couche – Transport</vt:lpstr>
      <vt:lpstr>Couche – Transport</vt:lpstr>
      <vt:lpstr>Couche – Transport</vt:lpstr>
      <vt:lpstr>Cherchez sur votre ordinateur</vt:lpstr>
      <vt:lpstr>Exemple d’un serveur</vt:lpstr>
      <vt:lpstr>Couche – Transport - UDP</vt:lpstr>
      <vt:lpstr>Couche – Transport – TCP</vt:lpstr>
      <vt:lpstr>Couche – Transport – TCP</vt:lpstr>
      <vt:lpstr>Couche – Transport - TCP</vt:lpstr>
      <vt:lpstr>Couche – Paquet</vt:lpstr>
      <vt:lpstr>Couche – Paquet</vt:lpstr>
      <vt:lpstr>Couche – Paquet</vt:lpstr>
      <vt:lpstr>Couche – Transport - ICMP</vt:lpstr>
      <vt:lpstr>Couche – Transport - ICMP</vt:lpstr>
      <vt:lpstr>Matériels</vt:lpstr>
      <vt:lpstr>Hub (Obsolète)</vt:lpstr>
      <vt:lpstr>Switch</vt:lpstr>
      <vt:lpstr>Switch</vt:lpstr>
      <vt:lpstr>Modem</vt:lpstr>
      <vt:lpstr>Routeur</vt:lpstr>
      <vt:lpstr>Firewall / Routeur</vt:lpstr>
      <vt:lpstr>Firewall</vt:lpstr>
      <vt:lpstr>Firewall – Isolation des réseaux</vt:lpstr>
      <vt:lpstr>Firewall – Règles</vt:lpstr>
      <vt:lpstr>Présentation PowerPoint</vt:lpstr>
      <vt:lpstr>Exercice pour le prochain cours</vt:lpstr>
      <vt:lpstr>Couche – Transport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60</cp:revision>
  <dcterms:created xsi:type="dcterms:W3CDTF">2022-10-04T08:25:23Z</dcterms:created>
  <dcterms:modified xsi:type="dcterms:W3CDTF">2023-12-21T15:18:14Z</dcterms:modified>
</cp:coreProperties>
</file>